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9" r:id="rId2"/>
    <p:sldId id="296" r:id="rId3"/>
    <p:sldId id="271" r:id="rId4"/>
    <p:sldId id="280" r:id="rId5"/>
    <p:sldId id="281" r:id="rId6"/>
    <p:sldId id="287" r:id="rId7"/>
    <p:sldId id="283" r:id="rId8"/>
    <p:sldId id="284" r:id="rId9"/>
    <p:sldId id="285" r:id="rId10"/>
    <p:sldId id="286" r:id="rId11"/>
    <p:sldId id="288" r:id="rId12"/>
    <p:sldId id="289" r:id="rId13"/>
    <p:sldId id="294" r:id="rId14"/>
    <p:sldId id="295" r:id="rId15"/>
    <p:sldId id="290" r:id="rId16"/>
    <p:sldId id="291" r:id="rId17"/>
    <p:sldId id="292" r:id="rId18"/>
  </p:sldIdLst>
  <p:sldSz cx="9144000" cy="6858000" type="screen4x3"/>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000"/>
    <a:srgbClr val="D1D600"/>
    <a:srgbClr val="E1E600"/>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3" autoAdjust="0"/>
    <p:restoredTop sz="94660"/>
  </p:normalViewPr>
  <p:slideViewPr>
    <p:cSldViewPr>
      <p:cViewPr>
        <p:scale>
          <a:sx n="75" d="100"/>
          <a:sy n="75" d="100"/>
        </p:scale>
        <p:origin x="-1752" y="-3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9795351-CC99-4C1A-9F14-D210109BA305}" type="datetimeFigureOut">
              <a:rPr lang="es-CO" smtClean="0"/>
              <a:t>07/11/2018</a:t>
            </a:fld>
            <a:endParaRPr lang="es-CO"/>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s-CO"/>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1F3DD05-B5A3-49D1-9EF0-1ECFF7C25FB5}" type="slidenum">
              <a:rPr lang="es-CO" smtClean="0"/>
              <a:t>‹Nº›</a:t>
            </a:fld>
            <a:endParaRPr lang="es-CO"/>
          </a:p>
        </p:txBody>
      </p:sp>
    </p:spTree>
    <p:extLst>
      <p:ext uri="{BB962C8B-B14F-4D97-AF65-F5344CB8AC3E}">
        <p14:creationId xmlns:p14="http://schemas.microsoft.com/office/powerpoint/2010/main" val="19128719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11F3DD05-B5A3-49D1-9EF0-1ECFF7C25FB5}" type="slidenum">
              <a:rPr lang="es-CO" smtClean="0"/>
              <a:t>3</a:t>
            </a:fld>
            <a:endParaRPr lang="es-CO"/>
          </a:p>
        </p:txBody>
      </p:sp>
    </p:spTree>
    <p:extLst>
      <p:ext uri="{BB962C8B-B14F-4D97-AF65-F5344CB8AC3E}">
        <p14:creationId xmlns:p14="http://schemas.microsoft.com/office/powerpoint/2010/main" val="1127140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11F3DD05-B5A3-49D1-9EF0-1ECFF7C25FB5}" type="slidenum">
              <a:rPr lang="es-CO" smtClean="0"/>
              <a:t>4</a:t>
            </a:fld>
            <a:endParaRPr lang="es-CO"/>
          </a:p>
        </p:txBody>
      </p:sp>
    </p:spTree>
    <p:extLst>
      <p:ext uri="{BB962C8B-B14F-4D97-AF65-F5344CB8AC3E}">
        <p14:creationId xmlns:p14="http://schemas.microsoft.com/office/powerpoint/2010/main" val="1127140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11F3DD05-B5A3-49D1-9EF0-1ECFF7C25FB5}" type="slidenum">
              <a:rPr lang="es-CO" smtClean="0"/>
              <a:t>5</a:t>
            </a:fld>
            <a:endParaRPr lang="es-CO"/>
          </a:p>
        </p:txBody>
      </p:sp>
    </p:spTree>
    <p:extLst>
      <p:ext uri="{BB962C8B-B14F-4D97-AF65-F5344CB8AC3E}">
        <p14:creationId xmlns:p14="http://schemas.microsoft.com/office/powerpoint/2010/main" val="1127140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11F3DD05-B5A3-49D1-9EF0-1ECFF7C25FB5}" type="slidenum">
              <a:rPr lang="es-CO" smtClean="0"/>
              <a:t>7</a:t>
            </a:fld>
            <a:endParaRPr lang="es-CO"/>
          </a:p>
        </p:txBody>
      </p:sp>
    </p:spTree>
    <p:extLst>
      <p:ext uri="{BB962C8B-B14F-4D97-AF65-F5344CB8AC3E}">
        <p14:creationId xmlns:p14="http://schemas.microsoft.com/office/powerpoint/2010/main" val="1127140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11F3DD05-B5A3-49D1-9EF0-1ECFF7C25FB5}" type="slidenum">
              <a:rPr lang="es-CO" smtClean="0"/>
              <a:t>11</a:t>
            </a:fld>
            <a:endParaRPr lang="es-CO"/>
          </a:p>
        </p:txBody>
      </p:sp>
    </p:spTree>
    <p:extLst>
      <p:ext uri="{BB962C8B-B14F-4D97-AF65-F5344CB8AC3E}">
        <p14:creationId xmlns:p14="http://schemas.microsoft.com/office/powerpoint/2010/main" val="1002035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11F3DD05-B5A3-49D1-9EF0-1ECFF7C25FB5}" type="slidenum">
              <a:rPr lang="es-CO" smtClean="0"/>
              <a:t>15</a:t>
            </a:fld>
            <a:endParaRPr lang="es-CO"/>
          </a:p>
        </p:txBody>
      </p:sp>
    </p:spTree>
    <p:extLst>
      <p:ext uri="{BB962C8B-B14F-4D97-AF65-F5344CB8AC3E}">
        <p14:creationId xmlns:p14="http://schemas.microsoft.com/office/powerpoint/2010/main" val="1127140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903AEDC7-6134-461E-95AD-F76847167CF8}" type="datetimeFigureOut">
              <a:rPr lang="es-CO" smtClean="0"/>
              <a:t>07/11/2018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ADFECC0-FE69-4BE2-8E3A-E729471AD687}" type="slidenum">
              <a:rPr lang="es-CO" smtClean="0"/>
              <a:t>‹Nº›</a:t>
            </a:fld>
            <a:endParaRPr lang="es-CO"/>
          </a:p>
        </p:txBody>
      </p:sp>
    </p:spTree>
    <p:extLst>
      <p:ext uri="{BB962C8B-B14F-4D97-AF65-F5344CB8AC3E}">
        <p14:creationId xmlns:p14="http://schemas.microsoft.com/office/powerpoint/2010/main" val="276176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903AEDC7-6134-461E-95AD-F76847167CF8}" type="datetimeFigureOut">
              <a:rPr lang="es-CO" smtClean="0"/>
              <a:t>07/11/2018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ADFECC0-FE69-4BE2-8E3A-E729471AD687}" type="slidenum">
              <a:rPr lang="es-CO" smtClean="0"/>
              <a:t>‹Nº›</a:t>
            </a:fld>
            <a:endParaRPr lang="es-CO"/>
          </a:p>
        </p:txBody>
      </p:sp>
    </p:spTree>
    <p:extLst>
      <p:ext uri="{BB962C8B-B14F-4D97-AF65-F5344CB8AC3E}">
        <p14:creationId xmlns:p14="http://schemas.microsoft.com/office/powerpoint/2010/main" val="1381611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903AEDC7-6134-461E-95AD-F76847167CF8}" type="datetimeFigureOut">
              <a:rPr lang="es-CO" smtClean="0"/>
              <a:t>07/11/2018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ADFECC0-FE69-4BE2-8E3A-E729471AD687}" type="slidenum">
              <a:rPr lang="es-CO" smtClean="0"/>
              <a:t>‹Nº›</a:t>
            </a:fld>
            <a:endParaRPr lang="es-CO"/>
          </a:p>
        </p:txBody>
      </p:sp>
    </p:spTree>
    <p:extLst>
      <p:ext uri="{BB962C8B-B14F-4D97-AF65-F5344CB8AC3E}">
        <p14:creationId xmlns:p14="http://schemas.microsoft.com/office/powerpoint/2010/main" val="3472346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903AEDC7-6134-461E-95AD-F76847167CF8}" type="datetimeFigureOut">
              <a:rPr lang="es-CO" smtClean="0"/>
              <a:t>07/11/2018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ADFECC0-FE69-4BE2-8E3A-E729471AD687}" type="slidenum">
              <a:rPr lang="es-CO" smtClean="0"/>
              <a:t>‹Nº›</a:t>
            </a:fld>
            <a:endParaRPr lang="es-CO"/>
          </a:p>
        </p:txBody>
      </p:sp>
    </p:spTree>
    <p:extLst>
      <p:ext uri="{BB962C8B-B14F-4D97-AF65-F5344CB8AC3E}">
        <p14:creationId xmlns:p14="http://schemas.microsoft.com/office/powerpoint/2010/main" val="776155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03AEDC7-6134-461E-95AD-F76847167CF8}" type="datetimeFigureOut">
              <a:rPr lang="es-CO" smtClean="0"/>
              <a:t>07/11/2018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ADFECC0-FE69-4BE2-8E3A-E729471AD687}" type="slidenum">
              <a:rPr lang="es-CO" smtClean="0"/>
              <a:t>‹Nº›</a:t>
            </a:fld>
            <a:endParaRPr lang="es-CO"/>
          </a:p>
        </p:txBody>
      </p:sp>
    </p:spTree>
    <p:extLst>
      <p:ext uri="{BB962C8B-B14F-4D97-AF65-F5344CB8AC3E}">
        <p14:creationId xmlns:p14="http://schemas.microsoft.com/office/powerpoint/2010/main" val="4002108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903AEDC7-6134-461E-95AD-F76847167CF8}" type="datetimeFigureOut">
              <a:rPr lang="es-CO" smtClean="0"/>
              <a:t>07/11/2018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ADFECC0-FE69-4BE2-8E3A-E729471AD687}" type="slidenum">
              <a:rPr lang="es-CO" smtClean="0"/>
              <a:t>‹Nº›</a:t>
            </a:fld>
            <a:endParaRPr lang="es-CO"/>
          </a:p>
        </p:txBody>
      </p:sp>
    </p:spTree>
    <p:extLst>
      <p:ext uri="{BB962C8B-B14F-4D97-AF65-F5344CB8AC3E}">
        <p14:creationId xmlns:p14="http://schemas.microsoft.com/office/powerpoint/2010/main" val="322338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903AEDC7-6134-461E-95AD-F76847167CF8}" type="datetimeFigureOut">
              <a:rPr lang="es-CO" smtClean="0"/>
              <a:t>07/11/2018</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BADFECC0-FE69-4BE2-8E3A-E729471AD687}" type="slidenum">
              <a:rPr lang="es-CO" smtClean="0"/>
              <a:t>‹Nº›</a:t>
            </a:fld>
            <a:endParaRPr lang="es-CO"/>
          </a:p>
        </p:txBody>
      </p:sp>
    </p:spTree>
    <p:extLst>
      <p:ext uri="{BB962C8B-B14F-4D97-AF65-F5344CB8AC3E}">
        <p14:creationId xmlns:p14="http://schemas.microsoft.com/office/powerpoint/2010/main" val="1952318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903AEDC7-6134-461E-95AD-F76847167CF8}" type="datetimeFigureOut">
              <a:rPr lang="es-CO" smtClean="0"/>
              <a:t>07/11/2018</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BADFECC0-FE69-4BE2-8E3A-E729471AD687}" type="slidenum">
              <a:rPr lang="es-CO" smtClean="0"/>
              <a:t>‹Nº›</a:t>
            </a:fld>
            <a:endParaRPr lang="es-CO"/>
          </a:p>
        </p:txBody>
      </p:sp>
    </p:spTree>
    <p:extLst>
      <p:ext uri="{BB962C8B-B14F-4D97-AF65-F5344CB8AC3E}">
        <p14:creationId xmlns:p14="http://schemas.microsoft.com/office/powerpoint/2010/main" val="2714297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03AEDC7-6134-461E-95AD-F76847167CF8}" type="datetimeFigureOut">
              <a:rPr lang="es-CO" smtClean="0"/>
              <a:t>07/11/2018</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BADFECC0-FE69-4BE2-8E3A-E729471AD687}" type="slidenum">
              <a:rPr lang="es-CO" smtClean="0"/>
              <a:t>‹Nº›</a:t>
            </a:fld>
            <a:endParaRPr lang="es-CO"/>
          </a:p>
        </p:txBody>
      </p:sp>
    </p:spTree>
    <p:extLst>
      <p:ext uri="{BB962C8B-B14F-4D97-AF65-F5344CB8AC3E}">
        <p14:creationId xmlns:p14="http://schemas.microsoft.com/office/powerpoint/2010/main" val="2632928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03AEDC7-6134-461E-95AD-F76847167CF8}" type="datetimeFigureOut">
              <a:rPr lang="es-CO" smtClean="0"/>
              <a:t>07/11/2018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ADFECC0-FE69-4BE2-8E3A-E729471AD687}" type="slidenum">
              <a:rPr lang="es-CO" smtClean="0"/>
              <a:t>‹Nº›</a:t>
            </a:fld>
            <a:endParaRPr lang="es-CO"/>
          </a:p>
        </p:txBody>
      </p:sp>
    </p:spTree>
    <p:extLst>
      <p:ext uri="{BB962C8B-B14F-4D97-AF65-F5344CB8AC3E}">
        <p14:creationId xmlns:p14="http://schemas.microsoft.com/office/powerpoint/2010/main" val="2760781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03AEDC7-6134-461E-95AD-F76847167CF8}" type="datetimeFigureOut">
              <a:rPr lang="es-CO" smtClean="0"/>
              <a:t>07/11/2018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ADFECC0-FE69-4BE2-8E3A-E729471AD687}" type="slidenum">
              <a:rPr lang="es-CO" smtClean="0"/>
              <a:t>‹Nº›</a:t>
            </a:fld>
            <a:endParaRPr lang="es-CO"/>
          </a:p>
        </p:txBody>
      </p:sp>
    </p:spTree>
    <p:extLst>
      <p:ext uri="{BB962C8B-B14F-4D97-AF65-F5344CB8AC3E}">
        <p14:creationId xmlns:p14="http://schemas.microsoft.com/office/powerpoint/2010/main" val="1177082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3AEDC7-6134-461E-95AD-F76847167CF8}" type="datetimeFigureOut">
              <a:rPr lang="es-CO" smtClean="0"/>
              <a:t>07/11/2018</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DFECC0-FE69-4BE2-8E3A-E729471AD687}" type="slidenum">
              <a:rPr lang="es-CO" smtClean="0"/>
              <a:t>‹Nº›</a:t>
            </a:fld>
            <a:endParaRPr lang="es-CO"/>
          </a:p>
        </p:txBody>
      </p:sp>
    </p:spTree>
    <p:extLst>
      <p:ext uri="{BB962C8B-B14F-4D97-AF65-F5344CB8AC3E}">
        <p14:creationId xmlns:p14="http://schemas.microsoft.com/office/powerpoint/2010/main" val="795554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image" Target="../media/image1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package" Target="../embeddings/Microsoft_Excel_Worksheet1.xlsx"/><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www.set-fx.com/content/mercadocambiario/descargas/index.html"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1475656" y="5253007"/>
            <a:ext cx="6984776" cy="954107"/>
          </a:xfrm>
          <a:prstGeom prst="rect">
            <a:avLst/>
          </a:prstGeom>
          <a:noFill/>
        </p:spPr>
        <p:txBody>
          <a:bodyPr wrap="square" rtlCol="0">
            <a:spAutoFit/>
          </a:bodyPr>
          <a:lstStyle/>
          <a:p>
            <a:pPr algn="r"/>
            <a:endParaRPr lang="en-US" sz="3200" b="1" dirty="0" smtClean="0">
              <a:solidFill>
                <a:srgbClr val="002060"/>
              </a:solidFill>
            </a:endParaRPr>
          </a:p>
          <a:p>
            <a:pPr algn="r"/>
            <a:r>
              <a:rPr lang="en-US" sz="2400" b="1" dirty="0" err="1" smtClean="0">
                <a:solidFill>
                  <a:schemeClr val="bg1">
                    <a:lumMod val="50000"/>
                  </a:schemeClr>
                </a:solidFill>
              </a:rPr>
              <a:t>Noviembre</a:t>
            </a:r>
            <a:r>
              <a:rPr lang="en-US" sz="2400" b="1" dirty="0" smtClean="0">
                <a:solidFill>
                  <a:schemeClr val="bg1">
                    <a:lumMod val="50000"/>
                  </a:schemeClr>
                </a:solidFill>
              </a:rPr>
              <a:t> 2018</a:t>
            </a:r>
            <a:endParaRPr lang="en-US" sz="2400" b="1" dirty="0">
              <a:solidFill>
                <a:schemeClr val="bg1">
                  <a:lumMod val="50000"/>
                </a:schemeClr>
              </a:solidFill>
            </a:endParaRPr>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458670"/>
            <a:ext cx="3384376" cy="2538282"/>
          </a:xfrm>
          <a:prstGeom prst="rect">
            <a:avLst/>
          </a:prstGeom>
        </p:spPr>
      </p:pic>
      <p:sp>
        <p:nvSpPr>
          <p:cNvPr id="2" name="1 CuadroTexto"/>
          <p:cNvSpPr txBox="1"/>
          <p:nvPr/>
        </p:nvSpPr>
        <p:spPr>
          <a:xfrm>
            <a:off x="179512" y="2470244"/>
            <a:ext cx="8280920" cy="2677656"/>
          </a:xfrm>
          <a:prstGeom prst="rect">
            <a:avLst/>
          </a:prstGeom>
          <a:noFill/>
        </p:spPr>
        <p:txBody>
          <a:bodyPr wrap="square" rtlCol="0">
            <a:spAutoFit/>
          </a:bodyPr>
          <a:lstStyle/>
          <a:p>
            <a:pPr algn="r"/>
            <a:endParaRPr lang="es-CO" sz="2800" b="1" dirty="0" smtClean="0">
              <a:solidFill>
                <a:srgbClr val="002060"/>
              </a:solidFill>
            </a:endParaRPr>
          </a:p>
          <a:p>
            <a:pPr algn="r"/>
            <a:endParaRPr lang="es-CO" sz="2800" b="1" dirty="0" smtClean="0">
              <a:solidFill>
                <a:srgbClr val="002060"/>
              </a:solidFill>
            </a:endParaRPr>
          </a:p>
          <a:p>
            <a:pPr algn="r"/>
            <a:r>
              <a:rPr lang="es-CO" sz="2800" b="1" dirty="0" smtClean="0">
                <a:solidFill>
                  <a:srgbClr val="002060"/>
                </a:solidFill>
              </a:rPr>
              <a:t>Instructivo de Cambios en Interfaces</a:t>
            </a:r>
          </a:p>
          <a:p>
            <a:pPr algn="r"/>
            <a:r>
              <a:rPr lang="es-CO" sz="2800" b="1" dirty="0" smtClean="0">
                <a:solidFill>
                  <a:srgbClr val="002060"/>
                </a:solidFill>
              </a:rPr>
              <a:t>API, Archivo Plano y XML</a:t>
            </a:r>
            <a:endParaRPr lang="es-CO" sz="2800" b="1" dirty="0" smtClean="0">
              <a:solidFill>
                <a:srgbClr val="002060"/>
              </a:solidFill>
            </a:endParaRPr>
          </a:p>
          <a:p>
            <a:pPr algn="r"/>
            <a:endParaRPr lang="es-CO" sz="2800" b="1" dirty="0" smtClean="0">
              <a:solidFill>
                <a:srgbClr val="002060"/>
              </a:solidFill>
            </a:endParaRPr>
          </a:p>
          <a:p>
            <a:pPr algn="r"/>
            <a:r>
              <a:rPr lang="es-CO" sz="2800" b="1" dirty="0" smtClean="0">
                <a:solidFill>
                  <a:srgbClr val="002060"/>
                </a:solidFill>
              </a:rPr>
              <a:t>Versión 7,02Z – Sistema SET-FX</a:t>
            </a:r>
            <a:endParaRPr lang="es-CO" sz="2800" b="1" dirty="0">
              <a:solidFill>
                <a:srgbClr val="002060"/>
              </a:solidFill>
            </a:endParaRPr>
          </a:p>
        </p:txBody>
      </p:sp>
    </p:spTree>
    <p:extLst>
      <p:ext uri="{BB962C8B-B14F-4D97-AF65-F5344CB8AC3E}">
        <p14:creationId xmlns:p14="http://schemas.microsoft.com/office/powerpoint/2010/main" val="32504441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BENEFICIARIO Y TERCERO OFFSHORE</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9" name="8 CuadroTexto"/>
          <p:cNvSpPr txBox="1"/>
          <p:nvPr/>
        </p:nvSpPr>
        <p:spPr>
          <a:xfrm>
            <a:off x="155372" y="1124744"/>
            <a:ext cx="8675986" cy="2462213"/>
          </a:xfrm>
          <a:prstGeom prst="rect">
            <a:avLst/>
          </a:prstGeom>
          <a:noFill/>
        </p:spPr>
        <p:txBody>
          <a:bodyPr wrap="square" rtlCol="0">
            <a:spAutoFit/>
          </a:bodyPr>
          <a:lstStyle/>
          <a:p>
            <a:pPr marL="342900" indent="-342900" algn="just">
              <a:buFont typeface="+mj-lt"/>
              <a:buAutoNum type="arabicPeriod" startAt="4"/>
            </a:pPr>
            <a:r>
              <a:rPr lang="es-CO" sz="1400" dirty="0" err="1" smtClean="0">
                <a:solidFill>
                  <a:srgbClr val="002060"/>
                </a:solidFill>
              </a:rPr>
              <a:t>tipo_entidad_comitente_contraparte</a:t>
            </a:r>
            <a:r>
              <a:rPr lang="es-CO" sz="1400" dirty="0">
                <a:solidFill>
                  <a:srgbClr val="002060"/>
                </a:solidFill>
              </a:rPr>
              <a:t>: identifica el tipo de entidad del Beneficiario, </a:t>
            </a:r>
            <a:r>
              <a:rPr lang="es-CO" sz="1400" dirty="0" smtClean="0">
                <a:solidFill>
                  <a:srgbClr val="002060"/>
                </a:solidFill>
              </a:rPr>
              <a:t>según la </a:t>
            </a:r>
            <a:r>
              <a:rPr lang="es-CO" sz="1400" dirty="0">
                <a:solidFill>
                  <a:srgbClr val="002060"/>
                </a:solidFill>
              </a:rPr>
              <a:t>siguiente tabla</a:t>
            </a:r>
            <a:r>
              <a:rPr lang="es-CO" sz="1400" dirty="0" smtClean="0">
                <a:solidFill>
                  <a:srgbClr val="002060"/>
                </a:solidFill>
              </a:rPr>
              <a:t>:</a:t>
            </a:r>
          </a:p>
          <a:p>
            <a:pPr marL="342900" indent="-342900" algn="just">
              <a:buFont typeface="+mj-lt"/>
              <a:buAutoNum type="arabicPeriod" startAt="4"/>
            </a:pPr>
            <a:endParaRPr lang="es-CO" sz="1400" dirty="0">
              <a:solidFill>
                <a:srgbClr val="002060"/>
              </a:solidFill>
            </a:endParaRPr>
          </a:p>
          <a:p>
            <a:pPr marL="342900" indent="-342900" algn="just">
              <a:buFont typeface="+mj-lt"/>
              <a:buAutoNum type="arabicPeriod" startAt="4"/>
            </a:pPr>
            <a:endParaRPr lang="es-CO" sz="1400" dirty="0" smtClean="0">
              <a:solidFill>
                <a:srgbClr val="002060"/>
              </a:solidFill>
            </a:endParaRPr>
          </a:p>
          <a:p>
            <a:pPr marL="342900" indent="-342900" algn="just">
              <a:buFont typeface="+mj-lt"/>
              <a:buAutoNum type="arabicPeriod" startAt="4"/>
            </a:pPr>
            <a:endParaRPr lang="es-CO" sz="1400" dirty="0">
              <a:solidFill>
                <a:srgbClr val="002060"/>
              </a:solidFill>
            </a:endParaRPr>
          </a:p>
          <a:p>
            <a:pPr marL="342900" indent="-342900" algn="just">
              <a:buFont typeface="+mj-lt"/>
              <a:buAutoNum type="arabicPeriod" startAt="4"/>
            </a:pPr>
            <a:endParaRPr lang="es-CO" sz="1400" dirty="0" smtClean="0">
              <a:solidFill>
                <a:srgbClr val="002060"/>
              </a:solidFill>
            </a:endParaRPr>
          </a:p>
          <a:p>
            <a:pPr marL="342900" indent="-342900" algn="just">
              <a:buFont typeface="+mj-lt"/>
              <a:buAutoNum type="arabicPeriod" startAt="4"/>
            </a:pPr>
            <a:endParaRPr lang="es-CO" sz="1400" dirty="0">
              <a:solidFill>
                <a:srgbClr val="002060"/>
              </a:solidFill>
            </a:endParaRPr>
          </a:p>
          <a:p>
            <a:pPr marL="342900" indent="-342900" algn="just">
              <a:buFont typeface="+mj-lt"/>
              <a:buAutoNum type="arabicPeriod" startAt="4"/>
            </a:pPr>
            <a:endParaRPr lang="es-CO" sz="1400" dirty="0" smtClean="0">
              <a:solidFill>
                <a:srgbClr val="002060"/>
              </a:solidFill>
            </a:endParaRPr>
          </a:p>
          <a:p>
            <a:pPr marL="342900" indent="-342900" algn="just">
              <a:buFont typeface="+mj-lt"/>
              <a:buAutoNum type="arabicPeriod" startAt="4"/>
            </a:pPr>
            <a:endParaRPr lang="es-CO" sz="1400" dirty="0">
              <a:solidFill>
                <a:srgbClr val="002060"/>
              </a:solidFill>
            </a:endParaRPr>
          </a:p>
          <a:p>
            <a:pPr marL="342900" indent="-342900" algn="just">
              <a:buFont typeface="+mj-lt"/>
              <a:buAutoNum type="arabicPeriod" startAt="4"/>
            </a:pPr>
            <a:endParaRPr lang="es-CO" sz="1400" dirty="0" smtClean="0">
              <a:solidFill>
                <a:srgbClr val="002060"/>
              </a:solidFill>
            </a:endParaRPr>
          </a:p>
          <a:p>
            <a:pPr marL="342900" indent="-342900" algn="just">
              <a:buFont typeface="+mj-lt"/>
              <a:buAutoNum type="arabicPeriod" startAt="4"/>
            </a:pPr>
            <a:endParaRPr lang="es-CO" sz="1400" dirty="0" smtClean="0">
              <a:solidFill>
                <a:srgbClr val="002060"/>
              </a:solidFill>
            </a:endParaRPr>
          </a:p>
          <a:p>
            <a:pPr marL="342900" indent="-342900" algn="just">
              <a:buFont typeface="+mj-lt"/>
              <a:buAutoNum type="arabicPeriod" startAt="4"/>
            </a:pPr>
            <a:endParaRPr lang="es-CO" sz="1400" dirty="0">
              <a:solidFill>
                <a:srgbClr val="002060"/>
              </a:solidFill>
            </a:endParaRPr>
          </a:p>
        </p:txBody>
      </p:sp>
      <p:graphicFrame>
        <p:nvGraphicFramePr>
          <p:cNvPr id="8" name="7 Tabla"/>
          <p:cNvGraphicFramePr>
            <a:graphicFrameLocks noGrp="1"/>
          </p:cNvGraphicFramePr>
          <p:nvPr>
            <p:extLst>
              <p:ext uri="{D42A27DB-BD31-4B8C-83A1-F6EECF244321}">
                <p14:modId xmlns:p14="http://schemas.microsoft.com/office/powerpoint/2010/main" val="1276187886"/>
              </p:ext>
            </p:extLst>
          </p:nvPr>
        </p:nvGraphicFramePr>
        <p:xfrm>
          <a:off x="1691680" y="1616968"/>
          <a:ext cx="5760640" cy="1524000"/>
        </p:xfrm>
        <a:graphic>
          <a:graphicData uri="http://schemas.openxmlformats.org/drawingml/2006/table">
            <a:tbl>
              <a:tblPr firstRow="1" bandRow="1">
                <a:tableStyleId>{5C22544A-7EE6-4342-B048-85BDC9FD1C3A}</a:tableStyleId>
              </a:tblPr>
              <a:tblGrid>
                <a:gridCol w="3388611"/>
                <a:gridCol w="2372029"/>
              </a:tblGrid>
              <a:tr h="233581">
                <a:tc>
                  <a:txBody>
                    <a:bodyPr/>
                    <a:lstStyle/>
                    <a:p>
                      <a:pPr algn="ctr"/>
                      <a:r>
                        <a:rPr lang="es-CO" sz="1400" dirty="0" smtClean="0"/>
                        <a:t>TIPO</a:t>
                      </a:r>
                      <a:r>
                        <a:rPr lang="es-CO" sz="1400" baseline="0" dirty="0" smtClean="0"/>
                        <a:t> DE ENTIDAD</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s-CO" sz="1400" dirty="0" smtClean="0"/>
                        <a:t>IDENTIFICACIÓN API</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r>
              <a:tr h="233581">
                <a:tc>
                  <a:txBody>
                    <a:bodyPr/>
                    <a:lstStyle/>
                    <a:p>
                      <a:pPr lvl="0" algn="just"/>
                      <a:r>
                        <a:rPr lang="es-CO" sz="1400" dirty="0" smtClean="0">
                          <a:solidFill>
                            <a:srgbClr val="002060"/>
                          </a:solidFill>
                        </a:rPr>
                        <a:t>Sector</a:t>
                      </a:r>
                      <a:r>
                        <a:rPr lang="es-CO" sz="1400" baseline="0" dirty="0" smtClean="0">
                          <a:solidFill>
                            <a:srgbClr val="002060"/>
                          </a:solidFill>
                        </a:rPr>
                        <a:t> real</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R</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dirty="0" smtClean="0">
                          <a:solidFill>
                            <a:srgbClr val="002060"/>
                          </a:solidFill>
                        </a:rPr>
                        <a:t>Entidades</a:t>
                      </a:r>
                      <a:r>
                        <a:rPr lang="es-CO" sz="1400" baseline="0" dirty="0" smtClean="0">
                          <a:solidFill>
                            <a:srgbClr val="002060"/>
                          </a:solidFill>
                        </a:rPr>
                        <a:t> vigiladas (Excepto TRM)</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V</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dirty="0" smtClean="0">
                          <a:solidFill>
                            <a:srgbClr val="002060"/>
                          </a:solidFill>
                        </a:rPr>
                        <a:t>Entidades del exterior</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E</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b="1" dirty="0" smtClean="0">
                          <a:solidFill>
                            <a:srgbClr val="002060"/>
                          </a:solidFill>
                        </a:rPr>
                        <a:t>Entidades vigiladas</a:t>
                      </a:r>
                      <a:r>
                        <a:rPr lang="es-CO" sz="1400" b="1" baseline="0" dirty="0" smtClean="0">
                          <a:solidFill>
                            <a:srgbClr val="002060"/>
                          </a:solidFill>
                        </a:rPr>
                        <a:t> TRM</a:t>
                      </a:r>
                      <a:endParaRPr lang="es-CO" sz="1400" b="1"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s-CO" sz="1400" b="1" dirty="0" smtClean="0">
                          <a:solidFill>
                            <a:srgbClr val="002060"/>
                          </a:solidFill>
                        </a:rPr>
                        <a:t>T</a:t>
                      </a:r>
                      <a:endParaRPr lang="es-CO" sz="1400" b="1"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
        <p:nvSpPr>
          <p:cNvPr id="10" name="9 Rectángulo"/>
          <p:cNvSpPr/>
          <p:nvPr/>
        </p:nvSpPr>
        <p:spPr>
          <a:xfrm>
            <a:off x="1619672" y="2780928"/>
            <a:ext cx="59046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3573016"/>
            <a:ext cx="1714500" cy="438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251520" y="3482424"/>
            <a:ext cx="6192688" cy="738664"/>
          </a:xfrm>
          <a:prstGeom prst="rect">
            <a:avLst/>
          </a:prstGeom>
          <a:noFill/>
        </p:spPr>
        <p:txBody>
          <a:bodyPr wrap="square" rtlCol="0">
            <a:spAutoFit/>
          </a:bodyPr>
          <a:lstStyle/>
          <a:p>
            <a:pPr marL="342900" indent="-342900" algn="just">
              <a:buFont typeface="+mj-lt"/>
              <a:buAutoNum type="arabicPeriod" startAt="5"/>
            </a:pPr>
            <a:r>
              <a:rPr lang="es-CO" sz="1400" dirty="0" err="1" smtClean="0">
                <a:solidFill>
                  <a:srgbClr val="002060"/>
                </a:solidFill>
              </a:rPr>
              <a:t>bandera_on_off_screen</a:t>
            </a:r>
            <a:r>
              <a:rPr lang="es-CO" sz="1400" dirty="0">
                <a:solidFill>
                  <a:srgbClr val="002060"/>
                </a:solidFill>
              </a:rPr>
              <a:t>: Al marcar el </a:t>
            </a:r>
            <a:r>
              <a:rPr lang="es-CO" sz="1400" dirty="0" err="1">
                <a:solidFill>
                  <a:srgbClr val="002060"/>
                </a:solidFill>
              </a:rPr>
              <a:t>Checkbox</a:t>
            </a:r>
            <a:r>
              <a:rPr lang="es-CO" sz="1400" dirty="0">
                <a:solidFill>
                  <a:srgbClr val="002060"/>
                </a:solidFill>
              </a:rPr>
              <a:t> “Tercero offshore”, en el </a:t>
            </a:r>
            <a:r>
              <a:rPr lang="es-CO" sz="1400" dirty="0" smtClean="0">
                <a:solidFill>
                  <a:srgbClr val="002060"/>
                </a:solidFill>
              </a:rPr>
              <a:t>mensaje “</a:t>
            </a:r>
            <a:r>
              <a:rPr lang="es-CO" sz="1400" dirty="0" err="1">
                <a:solidFill>
                  <a:srgbClr val="002060"/>
                </a:solidFill>
              </a:rPr>
              <a:t>orden_transaccion</a:t>
            </a:r>
            <a:r>
              <a:rPr lang="es-CO" sz="1400" dirty="0">
                <a:solidFill>
                  <a:srgbClr val="002060"/>
                </a:solidFill>
              </a:rPr>
              <a:t>” se envía una letra “S” indicando que el Beneficiario es residente.</a:t>
            </a:r>
          </a:p>
        </p:txBody>
      </p:sp>
      <p:sp>
        <p:nvSpPr>
          <p:cNvPr id="11" name="10 CuadroTexto"/>
          <p:cNvSpPr txBox="1"/>
          <p:nvPr/>
        </p:nvSpPr>
        <p:spPr>
          <a:xfrm>
            <a:off x="107504" y="4273351"/>
            <a:ext cx="8952621" cy="338554"/>
          </a:xfrm>
          <a:prstGeom prst="rect">
            <a:avLst/>
          </a:prstGeom>
          <a:noFill/>
        </p:spPr>
        <p:txBody>
          <a:bodyPr wrap="square" rtlCol="0">
            <a:spAutoFit/>
          </a:bodyPr>
          <a:lstStyle/>
          <a:p>
            <a:pPr algn="ctr"/>
            <a:r>
              <a:rPr lang="es-CO" sz="1600" b="1" dirty="0" smtClean="0">
                <a:solidFill>
                  <a:srgbClr val="00B050"/>
                </a:solidFill>
                <a:effectLst>
                  <a:outerShdw blurRad="38100" dist="38100" dir="2700000" algn="tl">
                    <a:srgbClr val="000000">
                      <a:alpha val="43137"/>
                    </a:srgbClr>
                  </a:outerShdw>
                </a:effectLst>
              </a:rPr>
              <a:t>CAMBIOS DENTRO DEL ARCHIVO PLANO</a:t>
            </a:r>
            <a:endParaRPr lang="es-CO" sz="1600" b="1" dirty="0">
              <a:solidFill>
                <a:srgbClr val="00B050"/>
              </a:solidFill>
              <a:effectLst>
                <a:outerShdw blurRad="38100" dist="38100" dir="2700000" algn="tl">
                  <a:srgbClr val="000000">
                    <a:alpha val="43137"/>
                  </a:srgbClr>
                </a:outerShdw>
              </a:effectLst>
            </a:endParaRPr>
          </a:p>
        </p:txBody>
      </p:sp>
      <p:sp>
        <p:nvSpPr>
          <p:cNvPr id="12" name="11 CuadroTexto"/>
          <p:cNvSpPr txBox="1"/>
          <p:nvPr/>
        </p:nvSpPr>
        <p:spPr>
          <a:xfrm>
            <a:off x="211410" y="4725144"/>
            <a:ext cx="6880869" cy="1815882"/>
          </a:xfrm>
          <a:prstGeom prst="rect">
            <a:avLst/>
          </a:prstGeom>
          <a:noFill/>
        </p:spPr>
        <p:txBody>
          <a:bodyPr wrap="square" rtlCol="0">
            <a:spAutoFit/>
          </a:bodyPr>
          <a:lstStyle/>
          <a:p>
            <a:pPr algn="just"/>
            <a:r>
              <a:rPr lang="es-CO" sz="1400" dirty="0">
                <a:solidFill>
                  <a:srgbClr val="002060"/>
                </a:solidFill>
              </a:rPr>
              <a:t>Campos para identificar el beneficiario y tercero offshore:</a:t>
            </a:r>
          </a:p>
          <a:p>
            <a:pPr marL="342900" indent="-342900" algn="just">
              <a:buFont typeface="+mj-lt"/>
              <a:buAutoNum type="arabicPeriod"/>
            </a:pPr>
            <a:endParaRPr lang="es-CO" sz="1400" dirty="0">
              <a:solidFill>
                <a:srgbClr val="002060"/>
              </a:solidFill>
            </a:endParaRPr>
          </a:p>
          <a:p>
            <a:pPr marL="342900" indent="-342900" algn="just">
              <a:buFont typeface="+mj-lt"/>
              <a:buAutoNum type="arabicPeriod"/>
            </a:pPr>
            <a:r>
              <a:rPr lang="es-CO" sz="1400" dirty="0" err="1" smtClean="0">
                <a:solidFill>
                  <a:srgbClr val="002060"/>
                </a:solidFill>
              </a:rPr>
              <a:t>bandera_comitente_contraparte</a:t>
            </a:r>
            <a:r>
              <a:rPr lang="es-CO" sz="1400" dirty="0">
                <a:solidFill>
                  <a:srgbClr val="002060"/>
                </a:solidFill>
              </a:rPr>
              <a:t>: Se envía la letra “S” si se marca el </a:t>
            </a:r>
            <a:r>
              <a:rPr lang="es-CO" sz="1400" dirty="0" err="1">
                <a:solidFill>
                  <a:srgbClr val="002060"/>
                </a:solidFill>
              </a:rPr>
              <a:t>Checkbox</a:t>
            </a:r>
            <a:r>
              <a:rPr lang="es-CO" sz="1400" dirty="0">
                <a:solidFill>
                  <a:srgbClr val="002060"/>
                </a:solidFill>
              </a:rPr>
              <a:t> Beneficiario en la posición 1343</a:t>
            </a:r>
            <a:r>
              <a:rPr lang="es-CO" sz="1400" dirty="0" smtClean="0">
                <a:solidFill>
                  <a:srgbClr val="002060"/>
                </a:solidFill>
              </a:rPr>
              <a:t>.</a:t>
            </a:r>
          </a:p>
          <a:p>
            <a:pPr marL="342900" indent="-342900" algn="just">
              <a:buFont typeface="+mj-lt"/>
              <a:buAutoNum type="arabicPeriod"/>
            </a:pPr>
            <a:endParaRPr lang="es-CO" sz="1400" dirty="0" smtClean="0">
              <a:solidFill>
                <a:srgbClr val="002060"/>
              </a:solidFill>
            </a:endParaRPr>
          </a:p>
          <a:p>
            <a:pPr marL="342900" indent="-342900" algn="just">
              <a:buFont typeface="+mj-lt"/>
              <a:buAutoNum type="arabicPeriod"/>
            </a:pPr>
            <a:endParaRPr lang="es-CO" sz="1400" dirty="0">
              <a:solidFill>
                <a:srgbClr val="002060"/>
              </a:solidFill>
            </a:endParaRPr>
          </a:p>
          <a:p>
            <a:pPr marL="342900" indent="-342900" algn="just">
              <a:buFont typeface="+mj-lt"/>
              <a:buAutoNum type="arabicPeriod"/>
            </a:pPr>
            <a:r>
              <a:rPr lang="es-CO" sz="1400" dirty="0" err="1" smtClean="0">
                <a:solidFill>
                  <a:srgbClr val="002060"/>
                </a:solidFill>
              </a:rPr>
              <a:t>tipo_id_comitente_contraparte</a:t>
            </a:r>
            <a:r>
              <a:rPr lang="es-CO" sz="1400" dirty="0">
                <a:solidFill>
                  <a:srgbClr val="002060"/>
                </a:solidFill>
              </a:rPr>
              <a:t>: Este campo identifica el tipo de ID del beneficiario (posición 1344). </a:t>
            </a:r>
          </a:p>
        </p:txBody>
      </p:sp>
      <p:pic>
        <p:nvPicPr>
          <p:cNvPr id="13" name="12 Imagen"/>
          <p:cNvPicPr/>
          <p:nvPr/>
        </p:nvPicPr>
        <p:blipFill>
          <a:blip r:embed="rId3">
            <a:extLst>
              <a:ext uri="{28A0092B-C50C-407E-A947-70E740481C1C}">
                <a14:useLocalDpi xmlns:a14="http://schemas.microsoft.com/office/drawing/2010/main" val="0"/>
              </a:ext>
            </a:extLst>
          </a:blip>
          <a:srcRect/>
          <a:stretch>
            <a:fillRect/>
          </a:stretch>
        </p:blipFill>
        <p:spPr bwMode="auto">
          <a:xfrm>
            <a:off x="7745933" y="5013176"/>
            <a:ext cx="498475" cy="593725"/>
          </a:xfrm>
          <a:prstGeom prst="rect">
            <a:avLst/>
          </a:prstGeom>
          <a:noFill/>
          <a:ln>
            <a:solidFill>
              <a:schemeClr val="bg1">
                <a:lumMod val="50000"/>
              </a:schemeClr>
            </a:solidFill>
          </a:ln>
        </p:spPr>
      </p:pic>
      <p:pic>
        <p:nvPicPr>
          <p:cNvPr id="14" name="13 Imagen"/>
          <p:cNvPicPr/>
          <p:nvPr/>
        </p:nvPicPr>
        <p:blipFill>
          <a:blip r:embed="rId4">
            <a:extLst>
              <a:ext uri="{28A0092B-C50C-407E-A947-70E740481C1C}">
                <a14:useLocalDpi xmlns:a14="http://schemas.microsoft.com/office/drawing/2010/main" val="0"/>
              </a:ext>
            </a:extLst>
          </a:blip>
          <a:srcRect/>
          <a:stretch>
            <a:fillRect/>
          </a:stretch>
        </p:blipFill>
        <p:spPr bwMode="auto">
          <a:xfrm>
            <a:off x="7670239" y="5907236"/>
            <a:ext cx="718185" cy="546100"/>
          </a:xfrm>
          <a:prstGeom prst="rect">
            <a:avLst/>
          </a:prstGeom>
          <a:noFill/>
          <a:ln>
            <a:solidFill>
              <a:schemeClr val="bg1">
                <a:lumMod val="50000"/>
              </a:schemeClr>
            </a:solidFill>
          </a:ln>
        </p:spPr>
      </p:pic>
    </p:spTree>
    <p:extLst>
      <p:ext uri="{BB962C8B-B14F-4D97-AF65-F5344CB8AC3E}">
        <p14:creationId xmlns:p14="http://schemas.microsoft.com/office/powerpoint/2010/main" val="66055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1411" y="1268760"/>
            <a:ext cx="6232797" cy="2631490"/>
          </a:xfrm>
          <a:prstGeom prst="rect">
            <a:avLst/>
          </a:prstGeom>
          <a:noFill/>
        </p:spPr>
        <p:txBody>
          <a:bodyPr wrap="square" rtlCol="0">
            <a:spAutoFit/>
          </a:bodyPr>
          <a:lstStyle/>
          <a:p>
            <a:pPr marL="342900" indent="-342900" algn="just">
              <a:buFont typeface="+mj-lt"/>
              <a:buAutoNum type="arabicPeriod" startAt="3"/>
            </a:pPr>
            <a:r>
              <a:rPr lang="es-CO" sz="1500" dirty="0" err="1" smtClean="0">
                <a:solidFill>
                  <a:srgbClr val="002060"/>
                </a:solidFill>
              </a:rPr>
              <a:t>id_comitente_contraparte</a:t>
            </a:r>
            <a:r>
              <a:rPr lang="es-CO" sz="1500" dirty="0">
                <a:solidFill>
                  <a:srgbClr val="002060"/>
                </a:solidFill>
              </a:rPr>
              <a:t>: Este campo tiene el número de identificación del Beneficiario u Ordenante (posición 1345). </a:t>
            </a:r>
            <a:endParaRPr lang="es-CO" sz="1500" dirty="0" smtClean="0">
              <a:solidFill>
                <a:srgbClr val="002060"/>
              </a:solidFill>
            </a:endParaRPr>
          </a:p>
          <a:p>
            <a:pPr marL="342900" indent="-342900" algn="just">
              <a:buFont typeface="+mj-lt"/>
              <a:buAutoNum type="arabicPeriod" startAt="3"/>
            </a:pPr>
            <a:endParaRPr lang="es-CO" sz="1500" dirty="0" smtClean="0">
              <a:solidFill>
                <a:srgbClr val="002060"/>
              </a:solidFill>
            </a:endParaRPr>
          </a:p>
          <a:p>
            <a:pPr marL="342900" indent="-342900" algn="just">
              <a:buFont typeface="+mj-lt"/>
              <a:buAutoNum type="arabicPeriod" startAt="3"/>
            </a:pPr>
            <a:endParaRPr lang="es-CO" sz="1500" dirty="0">
              <a:solidFill>
                <a:srgbClr val="002060"/>
              </a:solidFill>
            </a:endParaRPr>
          </a:p>
          <a:p>
            <a:pPr marL="342900" indent="-342900" algn="just">
              <a:buFont typeface="+mj-lt"/>
              <a:buAutoNum type="arabicPeriod" startAt="3"/>
            </a:pPr>
            <a:r>
              <a:rPr lang="es-CO" sz="1500" dirty="0" err="1" smtClean="0">
                <a:solidFill>
                  <a:srgbClr val="002060"/>
                </a:solidFill>
              </a:rPr>
              <a:t>tipo_id_comitente_contraparte</a:t>
            </a:r>
            <a:r>
              <a:rPr lang="es-CO" sz="1500" dirty="0">
                <a:solidFill>
                  <a:srgbClr val="002060"/>
                </a:solidFill>
              </a:rPr>
              <a:t>: Este campo identifica el tipo de ID del beneficiario (posición 1344). </a:t>
            </a:r>
            <a:endParaRPr lang="es-CO" sz="1500" dirty="0" smtClean="0">
              <a:solidFill>
                <a:srgbClr val="002060"/>
              </a:solidFill>
            </a:endParaRPr>
          </a:p>
          <a:p>
            <a:pPr marL="342900" indent="-342900" algn="just">
              <a:buFont typeface="+mj-lt"/>
              <a:buAutoNum type="arabicPeriod" startAt="3"/>
            </a:pPr>
            <a:endParaRPr lang="es-CO" sz="1500" dirty="0">
              <a:solidFill>
                <a:srgbClr val="002060"/>
              </a:solidFill>
            </a:endParaRPr>
          </a:p>
          <a:p>
            <a:pPr marL="342900" indent="-342900" algn="just">
              <a:buFont typeface="+mj-lt"/>
              <a:buAutoNum type="arabicPeriod" startAt="3"/>
            </a:pPr>
            <a:endParaRPr lang="es-CO" sz="1500" dirty="0" smtClean="0">
              <a:solidFill>
                <a:srgbClr val="002060"/>
              </a:solidFill>
            </a:endParaRPr>
          </a:p>
          <a:p>
            <a:pPr marL="342900" indent="-342900" algn="just">
              <a:buFont typeface="+mj-lt"/>
              <a:buAutoNum type="arabicPeriod" startAt="3"/>
            </a:pPr>
            <a:r>
              <a:rPr lang="es-CO" sz="1500" dirty="0" err="1" smtClean="0">
                <a:solidFill>
                  <a:srgbClr val="002060"/>
                </a:solidFill>
              </a:rPr>
              <a:t>bandera_on_off_screen</a:t>
            </a:r>
            <a:r>
              <a:rPr lang="es-CO" sz="1500" dirty="0">
                <a:solidFill>
                  <a:srgbClr val="002060"/>
                </a:solidFill>
              </a:rPr>
              <a:t>: Al marcar el </a:t>
            </a:r>
            <a:r>
              <a:rPr lang="es-CO" sz="1500" dirty="0" err="1">
                <a:solidFill>
                  <a:srgbClr val="002060"/>
                </a:solidFill>
              </a:rPr>
              <a:t>Checkbox</a:t>
            </a:r>
            <a:r>
              <a:rPr lang="es-CO" sz="1500" dirty="0">
                <a:solidFill>
                  <a:srgbClr val="002060"/>
                </a:solidFill>
              </a:rPr>
              <a:t> “Tercero offshore” se envía la letra “S” indicando que el Beneficiario es residente (posición 1584). </a:t>
            </a:r>
          </a:p>
        </p:txBody>
      </p:sp>
      <p:sp>
        <p:nvSpPr>
          <p:cNvPr id="5" name="4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BENEFICIARIO Y TERCERO OFFSHORE</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6" name="5 Imagen"/>
          <p:cNvPicPr/>
          <p:nvPr/>
        </p:nvPicPr>
        <p:blipFill>
          <a:blip r:embed="rId3">
            <a:extLst>
              <a:ext uri="{28A0092B-C50C-407E-A947-70E740481C1C}">
                <a14:useLocalDpi xmlns:a14="http://schemas.microsoft.com/office/drawing/2010/main" val="0"/>
              </a:ext>
            </a:extLst>
          </a:blip>
          <a:srcRect/>
          <a:stretch>
            <a:fillRect/>
          </a:stretch>
        </p:blipFill>
        <p:spPr bwMode="auto">
          <a:xfrm>
            <a:off x="6660232" y="1208936"/>
            <a:ext cx="1983105" cy="563880"/>
          </a:xfrm>
          <a:prstGeom prst="rect">
            <a:avLst/>
          </a:prstGeom>
          <a:noFill/>
          <a:ln>
            <a:solidFill>
              <a:schemeClr val="bg1">
                <a:lumMod val="50000"/>
              </a:schemeClr>
            </a:solidFill>
          </a:ln>
        </p:spPr>
      </p:pic>
      <p:pic>
        <p:nvPicPr>
          <p:cNvPr id="7" name="6 Imagen"/>
          <p:cNvPicPr/>
          <p:nvPr/>
        </p:nvPicPr>
        <p:blipFill>
          <a:blip r:embed="rId4">
            <a:extLst>
              <a:ext uri="{28A0092B-C50C-407E-A947-70E740481C1C}">
                <a14:useLocalDpi xmlns:a14="http://schemas.microsoft.com/office/drawing/2010/main" val="0"/>
              </a:ext>
            </a:extLst>
          </a:blip>
          <a:srcRect/>
          <a:stretch>
            <a:fillRect/>
          </a:stretch>
        </p:blipFill>
        <p:spPr bwMode="auto">
          <a:xfrm>
            <a:off x="7452320" y="2204864"/>
            <a:ext cx="605790" cy="629285"/>
          </a:xfrm>
          <a:prstGeom prst="rect">
            <a:avLst/>
          </a:prstGeom>
          <a:noFill/>
          <a:ln>
            <a:solidFill>
              <a:schemeClr val="bg1">
                <a:lumMod val="50000"/>
              </a:schemeClr>
            </a:solidFill>
          </a:ln>
        </p:spPr>
      </p:pic>
      <p:pic>
        <p:nvPicPr>
          <p:cNvPr id="8" name="7 Imagen"/>
          <p:cNvPicPr/>
          <p:nvPr/>
        </p:nvPicPr>
        <p:blipFill>
          <a:blip r:embed="rId5">
            <a:extLst>
              <a:ext uri="{28A0092B-C50C-407E-A947-70E740481C1C}">
                <a14:useLocalDpi xmlns:a14="http://schemas.microsoft.com/office/drawing/2010/main" val="0"/>
              </a:ext>
            </a:extLst>
          </a:blip>
          <a:srcRect/>
          <a:stretch>
            <a:fillRect/>
          </a:stretch>
        </p:blipFill>
        <p:spPr bwMode="auto">
          <a:xfrm>
            <a:off x="7493714" y="3212976"/>
            <a:ext cx="534670" cy="560705"/>
          </a:xfrm>
          <a:prstGeom prst="rect">
            <a:avLst/>
          </a:prstGeom>
          <a:noFill/>
          <a:ln>
            <a:solidFill>
              <a:schemeClr val="bg1">
                <a:lumMod val="50000"/>
              </a:schemeClr>
            </a:solidFill>
          </a:ln>
        </p:spPr>
      </p:pic>
      <p:sp>
        <p:nvSpPr>
          <p:cNvPr id="9" name="8 CuadroTexto"/>
          <p:cNvSpPr txBox="1"/>
          <p:nvPr/>
        </p:nvSpPr>
        <p:spPr>
          <a:xfrm>
            <a:off x="884384" y="4221088"/>
            <a:ext cx="7398860" cy="338554"/>
          </a:xfrm>
          <a:prstGeom prst="rect">
            <a:avLst/>
          </a:prstGeom>
          <a:noFill/>
        </p:spPr>
        <p:txBody>
          <a:bodyPr wrap="square" rtlCol="0">
            <a:spAutoFit/>
          </a:bodyPr>
          <a:lstStyle/>
          <a:p>
            <a:r>
              <a:rPr lang="es-CO" sz="1600" b="1" dirty="0" smtClean="0">
                <a:solidFill>
                  <a:srgbClr val="0070C0"/>
                </a:solidFill>
                <a:effectLst>
                  <a:outerShdw blurRad="38100" dist="38100" dir="2700000" algn="tl">
                    <a:srgbClr val="000000">
                      <a:alpha val="43137"/>
                    </a:srgbClr>
                  </a:outerShdw>
                </a:effectLst>
              </a:rPr>
              <a:t>CONSIDERACIONES ESPECIALES – API Y ARCHIVO PLANO</a:t>
            </a:r>
            <a:endParaRPr lang="es-CO" sz="1600" b="1" dirty="0">
              <a:solidFill>
                <a:srgbClr val="0070C0"/>
              </a:solidFill>
              <a:effectLst>
                <a:outerShdw blurRad="38100" dist="38100" dir="2700000" algn="tl">
                  <a:srgbClr val="000000">
                    <a:alpha val="43137"/>
                  </a:srgbClr>
                </a:outerShdw>
              </a:effectLst>
            </a:endParaRPr>
          </a:p>
        </p:txBody>
      </p:sp>
      <p:sp>
        <p:nvSpPr>
          <p:cNvPr id="11" name="10 CuadroTexto"/>
          <p:cNvSpPr txBox="1"/>
          <p:nvPr/>
        </p:nvSpPr>
        <p:spPr>
          <a:xfrm>
            <a:off x="323528" y="4876418"/>
            <a:ext cx="8251444" cy="784830"/>
          </a:xfrm>
          <a:prstGeom prst="rect">
            <a:avLst/>
          </a:prstGeom>
          <a:noFill/>
        </p:spPr>
        <p:txBody>
          <a:bodyPr wrap="square" rtlCol="0">
            <a:spAutoFit/>
          </a:bodyPr>
          <a:lstStyle/>
          <a:p>
            <a:pPr marL="285750" lvl="0" indent="-285750">
              <a:buFont typeface="Arial" panose="020B0604020202020204" pitchFamily="34" charset="0"/>
              <a:buChar char="•"/>
            </a:pPr>
            <a:r>
              <a:rPr lang="es-CO" sz="1500" dirty="0">
                <a:solidFill>
                  <a:srgbClr val="002060"/>
                </a:solidFill>
              </a:rPr>
              <a:t>nombre_tasa_interes_moneda_1: Reduce tamaño de 46 a 20 caracteres (posición 731). </a:t>
            </a:r>
          </a:p>
          <a:p>
            <a:r>
              <a:rPr lang="es-CO" sz="1500" dirty="0">
                <a:solidFill>
                  <a:srgbClr val="002060"/>
                </a:solidFill>
              </a:rPr>
              <a:t> </a:t>
            </a:r>
          </a:p>
          <a:p>
            <a:pPr marL="285750" lvl="0" indent="-285750">
              <a:buFont typeface="Arial" panose="020B0604020202020204" pitchFamily="34" charset="0"/>
              <a:buChar char="•"/>
            </a:pPr>
            <a:r>
              <a:rPr lang="es-CO" sz="1500" dirty="0">
                <a:solidFill>
                  <a:srgbClr val="002060"/>
                </a:solidFill>
              </a:rPr>
              <a:t>nombre_tasa_interes_moneda_2: Reduce tamaño a 20 caracteres (posición 1303). </a:t>
            </a:r>
          </a:p>
        </p:txBody>
      </p:sp>
    </p:spTree>
    <p:extLst>
      <p:ext uri="{BB962C8B-B14F-4D97-AF65-F5344CB8AC3E}">
        <p14:creationId xmlns:p14="http://schemas.microsoft.com/office/powerpoint/2010/main" val="4018462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BENEFICIARIO Y TERCERO OFFSHORE</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9 CuadroTexto"/>
          <p:cNvSpPr txBox="1"/>
          <p:nvPr/>
        </p:nvSpPr>
        <p:spPr>
          <a:xfrm>
            <a:off x="107504" y="1124744"/>
            <a:ext cx="8952621" cy="338554"/>
          </a:xfrm>
          <a:prstGeom prst="rect">
            <a:avLst/>
          </a:prstGeom>
          <a:noFill/>
        </p:spPr>
        <p:txBody>
          <a:bodyPr wrap="square" rtlCol="0">
            <a:spAutoFit/>
          </a:bodyPr>
          <a:lstStyle/>
          <a:p>
            <a:pPr algn="ctr"/>
            <a:r>
              <a:rPr lang="es-CO" sz="1600" b="1" dirty="0" smtClean="0">
                <a:solidFill>
                  <a:srgbClr val="00B050"/>
                </a:solidFill>
                <a:effectLst>
                  <a:outerShdw blurRad="38100" dist="38100" dir="2700000" algn="tl">
                    <a:srgbClr val="000000">
                      <a:alpha val="43137"/>
                    </a:srgbClr>
                  </a:outerShdw>
                </a:effectLst>
              </a:rPr>
              <a:t>CAMBIOS DENTRO DEL XML</a:t>
            </a:r>
            <a:endParaRPr lang="es-CO" sz="1600" b="1" dirty="0">
              <a:solidFill>
                <a:srgbClr val="00B050"/>
              </a:solidFill>
              <a:effectLst>
                <a:outerShdw blurRad="38100" dist="38100" dir="2700000" algn="tl">
                  <a:srgbClr val="000000">
                    <a:alpha val="43137"/>
                  </a:srgbClr>
                </a:outerShdw>
              </a:effectLst>
            </a:endParaRPr>
          </a:p>
        </p:txBody>
      </p:sp>
      <p:sp>
        <p:nvSpPr>
          <p:cNvPr id="12" name="11 CuadroTexto"/>
          <p:cNvSpPr txBox="1"/>
          <p:nvPr/>
        </p:nvSpPr>
        <p:spPr>
          <a:xfrm>
            <a:off x="263472" y="1628800"/>
            <a:ext cx="8568952" cy="4247317"/>
          </a:xfrm>
          <a:prstGeom prst="rect">
            <a:avLst/>
          </a:prstGeom>
          <a:noFill/>
        </p:spPr>
        <p:txBody>
          <a:bodyPr wrap="square" rtlCol="0">
            <a:spAutoFit/>
          </a:bodyPr>
          <a:lstStyle/>
          <a:p>
            <a:pPr algn="just"/>
            <a:r>
              <a:rPr lang="es-CO" sz="1500" dirty="0">
                <a:solidFill>
                  <a:srgbClr val="002060"/>
                </a:solidFill>
              </a:rPr>
              <a:t>Para registrar una operación mediante “XML” donde exista un “beneficiario u ordenante”, se hace necesario incluir dentro de la estructura del archivo los siguientes campos:</a:t>
            </a:r>
          </a:p>
          <a:p>
            <a:pPr marL="285750" indent="-285750" algn="just">
              <a:buFont typeface="Wingdings" panose="05000000000000000000" pitchFamily="2" charset="2"/>
              <a:buChar char="ü"/>
            </a:pPr>
            <a:endParaRPr lang="es-CO" sz="1500" dirty="0">
              <a:solidFill>
                <a:srgbClr val="002060"/>
              </a:solidFill>
            </a:endParaRPr>
          </a:p>
          <a:p>
            <a:pPr marL="285750" indent="-285750" algn="just">
              <a:buFont typeface="Arial" panose="020B0604020202020204" pitchFamily="34" charset="0"/>
              <a:buChar char="•"/>
            </a:pPr>
            <a:r>
              <a:rPr lang="es-CO" sz="1500" b="1" dirty="0" smtClean="0">
                <a:solidFill>
                  <a:srgbClr val="002060"/>
                </a:solidFill>
              </a:rPr>
              <a:t>&lt;</a:t>
            </a:r>
            <a:r>
              <a:rPr lang="es-CO" sz="1500" b="1" dirty="0" err="1">
                <a:solidFill>
                  <a:srgbClr val="002060"/>
                </a:solidFill>
              </a:rPr>
              <a:t>clase_id_comitente_contraparte</a:t>
            </a:r>
            <a:r>
              <a:rPr lang="es-CO" sz="1500" b="1" dirty="0">
                <a:solidFill>
                  <a:srgbClr val="002060"/>
                </a:solidFill>
              </a:rPr>
              <a:t>&gt;&lt;/</a:t>
            </a:r>
            <a:r>
              <a:rPr lang="es-CO" sz="1500" b="1" dirty="0" err="1">
                <a:solidFill>
                  <a:srgbClr val="002060"/>
                </a:solidFill>
              </a:rPr>
              <a:t>clase_id_comitente_contraparte</a:t>
            </a:r>
            <a:r>
              <a:rPr lang="es-CO" sz="1500" b="1" dirty="0">
                <a:solidFill>
                  <a:srgbClr val="002060"/>
                </a:solidFill>
              </a:rPr>
              <a:t>&gt;:</a:t>
            </a:r>
            <a:r>
              <a:rPr lang="es-CO" sz="1500" dirty="0">
                <a:solidFill>
                  <a:srgbClr val="002060"/>
                </a:solidFill>
              </a:rPr>
              <a:t> En este campo se informa el tipo de identificación del beneficiario (según la siguiente tabla).</a:t>
            </a:r>
          </a:p>
          <a:p>
            <a:pPr marL="285750" indent="-285750" algn="just">
              <a:buFont typeface="Wingdings" panose="05000000000000000000" pitchFamily="2" charset="2"/>
              <a:buChar char="ü"/>
            </a:pPr>
            <a:endParaRPr lang="es-CO" sz="1500" dirty="0">
              <a:solidFill>
                <a:srgbClr val="002060"/>
              </a:solidFill>
            </a:endParaRPr>
          </a:p>
          <a:p>
            <a:pPr marL="285750" indent="-285750" algn="just">
              <a:buFont typeface="Arial" panose="020B0604020202020204" pitchFamily="34" charset="0"/>
              <a:buChar char="•"/>
            </a:pPr>
            <a:r>
              <a:rPr lang="es-CO" sz="1500" b="1" dirty="0" smtClean="0">
                <a:solidFill>
                  <a:srgbClr val="002060"/>
                </a:solidFill>
              </a:rPr>
              <a:t>&lt;</a:t>
            </a:r>
            <a:r>
              <a:rPr lang="es-CO" sz="1500" b="1" dirty="0" err="1">
                <a:solidFill>
                  <a:srgbClr val="002060"/>
                </a:solidFill>
              </a:rPr>
              <a:t>id_comitente_contraparte</a:t>
            </a:r>
            <a:r>
              <a:rPr lang="es-CO" sz="1500" b="1" dirty="0">
                <a:solidFill>
                  <a:srgbClr val="002060"/>
                </a:solidFill>
              </a:rPr>
              <a:t>&gt;&lt;/</a:t>
            </a:r>
            <a:r>
              <a:rPr lang="es-CO" sz="1500" b="1" dirty="0" err="1">
                <a:solidFill>
                  <a:srgbClr val="002060"/>
                </a:solidFill>
              </a:rPr>
              <a:t>id_comitente_contraparte</a:t>
            </a:r>
            <a:r>
              <a:rPr lang="es-CO" sz="1500" b="1" dirty="0">
                <a:solidFill>
                  <a:srgbClr val="002060"/>
                </a:solidFill>
              </a:rPr>
              <a:t>&gt;:</a:t>
            </a:r>
            <a:r>
              <a:rPr lang="es-CO" sz="1500" dirty="0">
                <a:solidFill>
                  <a:srgbClr val="002060"/>
                </a:solidFill>
              </a:rPr>
              <a:t> En este campo se envía el código único de identificación del beneficiario (el formato de este campo depende del tipo de identificación). </a:t>
            </a:r>
          </a:p>
          <a:p>
            <a:pPr algn="just"/>
            <a:endParaRPr lang="es-CO" sz="1500" b="1" dirty="0" smtClean="0">
              <a:solidFill>
                <a:srgbClr val="002060"/>
              </a:solidFill>
            </a:endParaRPr>
          </a:p>
          <a:p>
            <a:pPr algn="just"/>
            <a:r>
              <a:rPr lang="es-CO" sz="1500" dirty="0" smtClean="0">
                <a:solidFill>
                  <a:srgbClr val="002060"/>
                </a:solidFill>
              </a:rPr>
              <a:t>Para </a:t>
            </a:r>
            <a:r>
              <a:rPr lang="es-CO" sz="1500" dirty="0">
                <a:solidFill>
                  <a:srgbClr val="002060"/>
                </a:solidFill>
              </a:rPr>
              <a:t>indicar </a:t>
            </a:r>
            <a:r>
              <a:rPr lang="es-CO" sz="1500" b="1" dirty="0">
                <a:solidFill>
                  <a:srgbClr val="002060"/>
                </a:solidFill>
              </a:rPr>
              <a:t>si el beneficiario u ordenante es residente o no</a:t>
            </a:r>
            <a:r>
              <a:rPr lang="es-CO" sz="1500" dirty="0">
                <a:solidFill>
                  <a:srgbClr val="002060"/>
                </a:solidFill>
              </a:rPr>
              <a:t>, se debe diligenciar el campo existente dentro del mensaje XML llamado &lt;</a:t>
            </a:r>
            <a:r>
              <a:rPr lang="es-CO" sz="1500" dirty="0" err="1" smtClean="0">
                <a:solidFill>
                  <a:srgbClr val="002060"/>
                </a:solidFill>
              </a:rPr>
              <a:t>bandera_tercer_offshore</a:t>
            </a:r>
            <a:r>
              <a:rPr lang="es-CO" sz="1500" dirty="0" smtClean="0">
                <a:solidFill>
                  <a:srgbClr val="002060"/>
                </a:solidFill>
              </a:rPr>
              <a:t>&gt;</a:t>
            </a:r>
          </a:p>
          <a:p>
            <a:pPr algn="just"/>
            <a:endParaRPr lang="es-CO" sz="1500" dirty="0" smtClean="0">
              <a:solidFill>
                <a:srgbClr val="002060"/>
              </a:solidFill>
            </a:endParaRPr>
          </a:p>
          <a:p>
            <a:pPr algn="just"/>
            <a:r>
              <a:rPr lang="es-CO" sz="1500" dirty="0" smtClean="0">
                <a:solidFill>
                  <a:srgbClr val="002060"/>
                </a:solidFill>
              </a:rPr>
              <a:t>Nota</a:t>
            </a:r>
            <a:r>
              <a:rPr lang="es-CO" sz="1500" dirty="0">
                <a:solidFill>
                  <a:srgbClr val="002060"/>
                </a:solidFill>
              </a:rPr>
              <a:t>: Estos campos solo estarán habilitados para el registro de operaciones por medio de XML cuando la contraparte este identificada como “NIT Entidad Vigilada TRM”, “Empresa del Exterior” o “Código Swift”. </a:t>
            </a:r>
          </a:p>
          <a:p>
            <a:pPr algn="just"/>
            <a:endParaRPr lang="es-CO" sz="1500" dirty="0">
              <a:solidFill>
                <a:srgbClr val="002060"/>
              </a:solidFill>
            </a:endParaRPr>
          </a:p>
          <a:p>
            <a:pPr algn="just"/>
            <a:r>
              <a:rPr lang="es-CO" sz="1500" dirty="0" smtClean="0">
                <a:solidFill>
                  <a:srgbClr val="002060"/>
                </a:solidFill>
              </a:rPr>
              <a:t>El </a:t>
            </a:r>
            <a:r>
              <a:rPr lang="es-CO" sz="1500" dirty="0">
                <a:solidFill>
                  <a:srgbClr val="002060"/>
                </a:solidFill>
              </a:rPr>
              <a:t>archivo con la estructura actualizada se podrá encontrar en el PU de cada usuario en la  Carpeta: SET-FX /maestros/hoy archivo “trades.XML”. </a:t>
            </a:r>
          </a:p>
          <a:p>
            <a:pPr marL="285750" indent="-285750" algn="just">
              <a:buFont typeface="Wingdings" panose="05000000000000000000" pitchFamily="2" charset="2"/>
              <a:buChar char="ü"/>
            </a:pPr>
            <a:endParaRPr lang="es-CO" sz="1500" dirty="0">
              <a:solidFill>
                <a:srgbClr val="002060"/>
              </a:solidFill>
            </a:endParaRPr>
          </a:p>
        </p:txBody>
      </p:sp>
    </p:spTree>
    <p:extLst>
      <p:ext uri="{BB962C8B-B14F-4D97-AF65-F5344CB8AC3E}">
        <p14:creationId xmlns:p14="http://schemas.microsoft.com/office/powerpoint/2010/main" val="25859332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BENEFICIARIO Y TERCERO OFFSHORE</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4 CuadroTexto"/>
          <p:cNvSpPr txBox="1"/>
          <p:nvPr/>
        </p:nvSpPr>
        <p:spPr>
          <a:xfrm>
            <a:off x="2915816" y="1052736"/>
            <a:ext cx="2593255" cy="338554"/>
          </a:xfrm>
          <a:prstGeom prst="rect">
            <a:avLst/>
          </a:prstGeom>
          <a:noFill/>
        </p:spPr>
        <p:txBody>
          <a:bodyPr wrap="square" rtlCol="0">
            <a:spAutoFit/>
          </a:bodyPr>
          <a:lstStyle/>
          <a:p>
            <a:pPr algn="ctr"/>
            <a:r>
              <a:rPr lang="es-CO" sz="1600" b="1" dirty="0" smtClean="0">
                <a:solidFill>
                  <a:srgbClr val="0070C0"/>
                </a:solidFill>
                <a:effectLst>
                  <a:outerShdw blurRad="38100" dist="38100" dir="2700000" algn="tl">
                    <a:srgbClr val="000000">
                      <a:alpha val="43137"/>
                    </a:srgbClr>
                  </a:outerShdw>
                </a:effectLst>
              </a:rPr>
              <a:t>EJEMPLOS API</a:t>
            </a:r>
            <a:endParaRPr lang="es-CO" sz="1600" b="1" dirty="0">
              <a:solidFill>
                <a:srgbClr val="0070C0"/>
              </a:solidFill>
              <a:effectLst>
                <a:outerShdw blurRad="38100" dist="38100" dir="2700000" algn="tl">
                  <a:srgbClr val="000000">
                    <a:alpha val="43137"/>
                  </a:srgbClr>
                </a:outerShdw>
              </a:effectLst>
            </a:endParaRPr>
          </a:p>
        </p:txBody>
      </p:sp>
      <p:cxnSp>
        <p:nvCxnSpPr>
          <p:cNvPr id="7" name="6 Conector recto"/>
          <p:cNvCxnSpPr/>
          <p:nvPr/>
        </p:nvCxnSpPr>
        <p:spPr>
          <a:xfrm>
            <a:off x="5292080" y="1494688"/>
            <a:ext cx="0" cy="5102664"/>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356398" y="1628800"/>
            <a:ext cx="1695322" cy="409652"/>
          </a:xfrm>
          <a:prstGeom prst="rect">
            <a:avLst/>
          </a:prstGeom>
          <a:noFill/>
        </p:spPr>
        <p:txBody>
          <a:bodyPr wrap="square" rtlCol="0">
            <a:spAutoFit/>
          </a:bodyPr>
          <a:lstStyle/>
          <a:p>
            <a:pPr marL="285750" indent="-285750" algn="just">
              <a:buFont typeface="Arial" panose="020B0604020202020204" pitchFamily="34" charset="0"/>
              <a:buChar char="•"/>
            </a:pPr>
            <a:r>
              <a:rPr lang="es-CO" sz="1400" dirty="0" smtClean="0">
                <a:solidFill>
                  <a:srgbClr val="002060"/>
                </a:solidFill>
              </a:rPr>
              <a:t>Sin beneficiario</a:t>
            </a:r>
            <a:endParaRPr lang="es-CO" sz="1400" dirty="0">
              <a:solidFill>
                <a:srgbClr val="002060"/>
              </a:solidFill>
            </a:endParaRPr>
          </a:p>
        </p:txBody>
      </p:sp>
      <p:sp>
        <p:nvSpPr>
          <p:cNvPr id="10" name="9 CuadroTexto"/>
          <p:cNvSpPr txBox="1"/>
          <p:nvPr/>
        </p:nvSpPr>
        <p:spPr>
          <a:xfrm>
            <a:off x="5868144" y="1052736"/>
            <a:ext cx="2852581" cy="338554"/>
          </a:xfrm>
          <a:prstGeom prst="rect">
            <a:avLst/>
          </a:prstGeom>
          <a:noFill/>
        </p:spPr>
        <p:txBody>
          <a:bodyPr wrap="square" rtlCol="0">
            <a:spAutoFit/>
          </a:bodyPr>
          <a:lstStyle/>
          <a:p>
            <a:pPr algn="ctr"/>
            <a:r>
              <a:rPr lang="es-CO" sz="1600" b="1" dirty="0" smtClean="0">
                <a:solidFill>
                  <a:srgbClr val="0070C0"/>
                </a:solidFill>
                <a:effectLst>
                  <a:outerShdw blurRad="38100" dist="38100" dir="2700000" algn="tl">
                    <a:srgbClr val="000000">
                      <a:alpha val="43137"/>
                    </a:srgbClr>
                  </a:outerShdw>
                </a:effectLst>
              </a:rPr>
              <a:t>EJEMPLOS ARCHIVO PLANO</a:t>
            </a:r>
            <a:endParaRPr lang="es-CO" sz="1600" b="1" dirty="0">
              <a:solidFill>
                <a:srgbClr val="0070C0"/>
              </a:solidFill>
              <a:effectLst>
                <a:outerShdw blurRad="38100" dist="38100" dir="2700000" algn="tl">
                  <a:srgbClr val="000000">
                    <a:alpha val="43137"/>
                  </a:srgbClr>
                </a:outerShdw>
              </a:effectLst>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988840"/>
            <a:ext cx="2486147"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406" y="4723528"/>
            <a:ext cx="2651402" cy="1513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12 CuadroTexto"/>
          <p:cNvSpPr txBox="1"/>
          <p:nvPr/>
        </p:nvSpPr>
        <p:spPr>
          <a:xfrm>
            <a:off x="355427" y="4386370"/>
            <a:ext cx="1695322" cy="307777"/>
          </a:xfrm>
          <a:prstGeom prst="rect">
            <a:avLst/>
          </a:prstGeom>
          <a:noFill/>
        </p:spPr>
        <p:txBody>
          <a:bodyPr wrap="square" rtlCol="0">
            <a:spAutoFit/>
          </a:bodyPr>
          <a:lstStyle/>
          <a:p>
            <a:pPr marL="285750" indent="-285750" algn="just">
              <a:buFont typeface="Arial" panose="020B0604020202020204" pitchFamily="34" charset="0"/>
              <a:buChar char="•"/>
            </a:pPr>
            <a:r>
              <a:rPr lang="es-CO" sz="1400" dirty="0" smtClean="0">
                <a:solidFill>
                  <a:srgbClr val="002060"/>
                </a:solidFill>
              </a:rPr>
              <a:t>Con beneficiario</a:t>
            </a:r>
            <a:endParaRPr lang="es-CO" sz="1400" dirty="0">
              <a:solidFill>
                <a:srgbClr val="002060"/>
              </a:solidFill>
            </a:endParaRPr>
          </a:p>
        </p:txBody>
      </p:sp>
      <p:cxnSp>
        <p:nvCxnSpPr>
          <p:cNvPr id="14" name="13 Conector recto"/>
          <p:cNvCxnSpPr/>
          <p:nvPr/>
        </p:nvCxnSpPr>
        <p:spPr>
          <a:xfrm>
            <a:off x="251519" y="4005064"/>
            <a:ext cx="8640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2915816" y="1503627"/>
            <a:ext cx="0" cy="5102664"/>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832" y="2420888"/>
            <a:ext cx="2185324" cy="399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6928" y="2276872"/>
            <a:ext cx="3558826" cy="689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1840" y="4797152"/>
            <a:ext cx="2011686" cy="1118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97583" y="4726863"/>
            <a:ext cx="3566905" cy="1054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109641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BENEFICIARIO Y TERCERO OFFSHORE</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4 CuadroTexto"/>
          <p:cNvSpPr txBox="1"/>
          <p:nvPr/>
        </p:nvSpPr>
        <p:spPr>
          <a:xfrm>
            <a:off x="3274889" y="1002214"/>
            <a:ext cx="2593255" cy="338554"/>
          </a:xfrm>
          <a:prstGeom prst="rect">
            <a:avLst/>
          </a:prstGeom>
          <a:noFill/>
        </p:spPr>
        <p:txBody>
          <a:bodyPr wrap="square" rtlCol="0">
            <a:spAutoFit/>
          </a:bodyPr>
          <a:lstStyle/>
          <a:p>
            <a:pPr algn="ctr"/>
            <a:r>
              <a:rPr lang="es-CO" sz="1600" b="1" dirty="0" smtClean="0">
                <a:solidFill>
                  <a:srgbClr val="0070C0"/>
                </a:solidFill>
                <a:effectLst>
                  <a:outerShdw blurRad="38100" dist="38100" dir="2700000" algn="tl">
                    <a:srgbClr val="000000">
                      <a:alpha val="43137"/>
                    </a:srgbClr>
                  </a:outerShdw>
                </a:effectLst>
              </a:rPr>
              <a:t>EJEMPLO XML</a:t>
            </a:r>
            <a:endParaRPr lang="es-CO" sz="1600" b="1" dirty="0">
              <a:solidFill>
                <a:srgbClr val="0070C0"/>
              </a:solidFill>
              <a:effectLst>
                <a:outerShdw blurRad="38100" dist="38100" dir="2700000" algn="tl">
                  <a:srgbClr val="000000">
                    <a:alpha val="43137"/>
                  </a:srgbClr>
                </a:outerShdw>
              </a:effectLst>
            </a:endParaRPr>
          </a:p>
        </p:txBody>
      </p:sp>
      <p:sp>
        <p:nvSpPr>
          <p:cNvPr id="6" name="5 CuadroTexto"/>
          <p:cNvSpPr txBox="1"/>
          <p:nvPr/>
        </p:nvSpPr>
        <p:spPr>
          <a:xfrm>
            <a:off x="251520" y="1397675"/>
            <a:ext cx="8568952" cy="1962076"/>
          </a:xfrm>
          <a:prstGeom prst="rect">
            <a:avLst/>
          </a:prstGeom>
          <a:noFill/>
        </p:spPr>
        <p:txBody>
          <a:bodyPr wrap="square" rtlCol="0">
            <a:spAutoFit/>
          </a:bodyPr>
          <a:lstStyle/>
          <a:p>
            <a:pPr algn="just"/>
            <a:r>
              <a:rPr lang="es-CO" sz="1350" dirty="0">
                <a:solidFill>
                  <a:srgbClr val="002060"/>
                </a:solidFill>
              </a:rPr>
              <a:t>A continuación se ilustra el registro e importación XML de una operación con las siguientes características</a:t>
            </a:r>
            <a:r>
              <a:rPr lang="es-CO" sz="1350" dirty="0" smtClean="0">
                <a:solidFill>
                  <a:srgbClr val="002060"/>
                </a:solidFill>
              </a:rPr>
              <a:t>:</a:t>
            </a:r>
          </a:p>
          <a:p>
            <a:pPr algn="just"/>
            <a:endParaRPr lang="es-CO" sz="1350" dirty="0">
              <a:solidFill>
                <a:srgbClr val="002060"/>
              </a:solidFill>
            </a:endParaRPr>
          </a:p>
          <a:p>
            <a:pPr marL="285750" indent="-285750" algn="just">
              <a:buFont typeface="Arial" panose="020B0604020202020204" pitchFamily="34" charset="0"/>
              <a:buChar char="•"/>
            </a:pPr>
            <a:r>
              <a:rPr lang="es-CO" sz="1350" dirty="0" smtClean="0">
                <a:solidFill>
                  <a:srgbClr val="002060"/>
                </a:solidFill>
              </a:rPr>
              <a:t>Contraparte: Entidad Vigilada (Fiduciaria GNB </a:t>
            </a:r>
            <a:r>
              <a:rPr lang="es-CO" sz="1350" dirty="0" err="1" smtClean="0">
                <a:solidFill>
                  <a:srgbClr val="002060"/>
                </a:solidFill>
              </a:rPr>
              <a:t>Sudameris</a:t>
            </a:r>
            <a:r>
              <a:rPr lang="es-CO" sz="1350" dirty="0" smtClean="0">
                <a:solidFill>
                  <a:srgbClr val="002060"/>
                </a:solidFill>
              </a:rPr>
              <a:t>)</a:t>
            </a:r>
          </a:p>
          <a:p>
            <a:pPr marL="285750" indent="-285750" algn="just">
              <a:buFont typeface="Arial" panose="020B0604020202020204" pitchFamily="34" charset="0"/>
              <a:buChar char="•"/>
            </a:pPr>
            <a:r>
              <a:rPr lang="es-CO" sz="1350" dirty="0" smtClean="0">
                <a:solidFill>
                  <a:srgbClr val="002060"/>
                </a:solidFill>
              </a:rPr>
              <a:t>Tipo de Identificación: NIT “N”</a:t>
            </a:r>
          </a:p>
          <a:p>
            <a:pPr marL="285750" indent="-285750" algn="just">
              <a:buFont typeface="Arial" panose="020B0604020202020204" pitchFamily="34" charset="0"/>
              <a:buChar char="•"/>
            </a:pPr>
            <a:r>
              <a:rPr lang="es-CO" sz="1350" dirty="0" smtClean="0">
                <a:solidFill>
                  <a:srgbClr val="002060"/>
                </a:solidFill>
              </a:rPr>
              <a:t>Identificación: 800.185.579-8</a:t>
            </a:r>
          </a:p>
          <a:p>
            <a:pPr marL="285750" indent="-285750" algn="just">
              <a:buFont typeface="Arial" panose="020B0604020202020204" pitchFamily="34" charset="0"/>
              <a:buChar char="•"/>
            </a:pPr>
            <a:r>
              <a:rPr lang="es-CO" sz="1350" dirty="0" smtClean="0">
                <a:solidFill>
                  <a:srgbClr val="002060"/>
                </a:solidFill>
              </a:rPr>
              <a:t>Beneficiario: Entidad del exterior (</a:t>
            </a:r>
            <a:r>
              <a:rPr lang="es-CO" sz="1350" dirty="0">
                <a:solidFill>
                  <a:srgbClr val="002060"/>
                </a:solidFill>
              </a:rPr>
              <a:t>C</a:t>
            </a:r>
            <a:r>
              <a:rPr lang="es-CO" sz="1350" dirty="0" smtClean="0">
                <a:solidFill>
                  <a:srgbClr val="002060"/>
                </a:solidFill>
              </a:rPr>
              <a:t>itibank)</a:t>
            </a:r>
          </a:p>
          <a:p>
            <a:pPr marL="285750" indent="-285750" algn="just">
              <a:buFont typeface="Arial" panose="020B0604020202020204" pitchFamily="34" charset="0"/>
              <a:buChar char="•"/>
            </a:pPr>
            <a:r>
              <a:rPr lang="es-CO" sz="1350" dirty="0" smtClean="0">
                <a:solidFill>
                  <a:srgbClr val="002060"/>
                </a:solidFill>
              </a:rPr>
              <a:t>Tipo de identificación </a:t>
            </a:r>
            <a:r>
              <a:rPr lang="es-CO" sz="1350" dirty="0" err="1" smtClean="0">
                <a:solidFill>
                  <a:srgbClr val="002060"/>
                </a:solidFill>
              </a:rPr>
              <a:t>beneficario</a:t>
            </a:r>
            <a:r>
              <a:rPr lang="es-CO" sz="1350" dirty="0" smtClean="0">
                <a:solidFill>
                  <a:srgbClr val="002060"/>
                </a:solidFill>
              </a:rPr>
              <a:t>: Código del exterior “E”</a:t>
            </a:r>
          </a:p>
          <a:p>
            <a:pPr marL="285750" indent="-285750" algn="just">
              <a:buFont typeface="Arial" panose="020B0604020202020204" pitchFamily="34" charset="0"/>
              <a:buChar char="•"/>
            </a:pPr>
            <a:r>
              <a:rPr lang="es-CO" sz="1350" dirty="0" smtClean="0">
                <a:solidFill>
                  <a:srgbClr val="002060"/>
                </a:solidFill>
              </a:rPr>
              <a:t>Identificación beneficiario: 042</a:t>
            </a:r>
          </a:p>
          <a:p>
            <a:pPr marL="285750" indent="-285750" algn="just">
              <a:buFont typeface="Arial" panose="020B0604020202020204" pitchFamily="34" charset="0"/>
              <a:buChar char="•"/>
            </a:pPr>
            <a:r>
              <a:rPr lang="es-CO" sz="1350" dirty="0" smtClean="0">
                <a:solidFill>
                  <a:srgbClr val="002060"/>
                </a:solidFill>
              </a:rPr>
              <a:t>Tercero offshore: Si “S”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9" y="3719815"/>
            <a:ext cx="4247988" cy="570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762347"/>
            <a:ext cx="4125330" cy="498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1804265" y="3340030"/>
            <a:ext cx="1399583" cy="307777"/>
          </a:xfrm>
          <a:prstGeom prst="rect">
            <a:avLst/>
          </a:prstGeom>
          <a:noFill/>
        </p:spPr>
        <p:txBody>
          <a:bodyPr wrap="square" rtlCol="0" anchor="ctr">
            <a:spAutoFit/>
          </a:bodyPr>
          <a:lstStyle/>
          <a:p>
            <a:pPr algn="ctr"/>
            <a:r>
              <a:rPr lang="es-CO" sz="1400" b="1" dirty="0" smtClean="0">
                <a:solidFill>
                  <a:srgbClr val="002060"/>
                </a:solidFill>
              </a:rPr>
              <a:t>Contraparte</a:t>
            </a:r>
            <a:endParaRPr lang="es-CO" sz="1400" b="1" dirty="0">
              <a:solidFill>
                <a:srgbClr val="002060"/>
              </a:solidFill>
            </a:endParaRPr>
          </a:p>
        </p:txBody>
      </p:sp>
      <p:sp>
        <p:nvSpPr>
          <p:cNvPr id="10" name="9 CuadroTexto"/>
          <p:cNvSpPr txBox="1"/>
          <p:nvPr/>
        </p:nvSpPr>
        <p:spPr>
          <a:xfrm>
            <a:off x="5584813" y="3412038"/>
            <a:ext cx="2479447" cy="307777"/>
          </a:xfrm>
          <a:prstGeom prst="rect">
            <a:avLst/>
          </a:prstGeom>
          <a:noFill/>
        </p:spPr>
        <p:txBody>
          <a:bodyPr wrap="square" rtlCol="0" anchor="ctr">
            <a:spAutoFit/>
          </a:bodyPr>
          <a:lstStyle/>
          <a:p>
            <a:pPr algn="ctr"/>
            <a:r>
              <a:rPr lang="es-CO" sz="1400" b="1" dirty="0" smtClean="0">
                <a:solidFill>
                  <a:srgbClr val="002060"/>
                </a:solidFill>
              </a:rPr>
              <a:t>Mensaje XML</a:t>
            </a:r>
            <a:endParaRPr lang="es-CO" sz="1400" b="1" dirty="0">
              <a:solidFill>
                <a:srgbClr val="002060"/>
              </a:solidFill>
            </a:endParaRP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603" y="4746864"/>
            <a:ext cx="4296405" cy="6451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11 CuadroTexto"/>
          <p:cNvSpPr txBox="1"/>
          <p:nvPr/>
        </p:nvSpPr>
        <p:spPr>
          <a:xfrm>
            <a:off x="1784954" y="4354831"/>
            <a:ext cx="1399583" cy="307777"/>
          </a:xfrm>
          <a:prstGeom prst="rect">
            <a:avLst/>
          </a:prstGeom>
          <a:noFill/>
        </p:spPr>
        <p:txBody>
          <a:bodyPr wrap="square" rtlCol="0" anchor="ctr">
            <a:spAutoFit/>
          </a:bodyPr>
          <a:lstStyle/>
          <a:p>
            <a:pPr algn="ctr"/>
            <a:r>
              <a:rPr lang="es-CO" sz="1400" b="1" dirty="0" smtClean="0">
                <a:solidFill>
                  <a:srgbClr val="002060"/>
                </a:solidFill>
              </a:rPr>
              <a:t>Beneficiario</a:t>
            </a:r>
            <a:endParaRPr lang="es-CO" sz="1400" b="1" dirty="0">
              <a:solidFill>
                <a:srgbClr val="002060"/>
              </a:solidFill>
            </a:endParaRPr>
          </a:p>
        </p:txBody>
      </p:sp>
      <p:sp>
        <p:nvSpPr>
          <p:cNvPr id="13" name="12 CuadroTexto"/>
          <p:cNvSpPr txBox="1"/>
          <p:nvPr/>
        </p:nvSpPr>
        <p:spPr>
          <a:xfrm>
            <a:off x="5601378" y="4356352"/>
            <a:ext cx="2479447" cy="307777"/>
          </a:xfrm>
          <a:prstGeom prst="rect">
            <a:avLst/>
          </a:prstGeom>
          <a:noFill/>
        </p:spPr>
        <p:txBody>
          <a:bodyPr wrap="square" rtlCol="0" anchor="ctr">
            <a:spAutoFit/>
          </a:bodyPr>
          <a:lstStyle/>
          <a:p>
            <a:pPr algn="ctr"/>
            <a:r>
              <a:rPr lang="es-CO" sz="1400" b="1" dirty="0" smtClean="0">
                <a:solidFill>
                  <a:srgbClr val="002060"/>
                </a:solidFill>
              </a:rPr>
              <a:t>Mensaje XML</a:t>
            </a:r>
            <a:endParaRPr lang="es-CO" sz="1400" b="1" dirty="0">
              <a:solidFill>
                <a:srgbClr val="002060"/>
              </a:solidFill>
            </a:endParaRPr>
          </a:p>
        </p:txBody>
      </p:sp>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8024" y="4768036"/>
            <a:ext cx="4120442" cy="591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14 CuadroTexto"/>
          <p:cNvSpPr txBox="1"/>
          <p:nvPr/>
        </p:nvSpPr>
        <p:spPr>
          <a:xfrm>
            <a:off x="1723185" y="5504606"/>
            <a:ext cx="1539541" cy="295345"/>
          </a:xfrm>
          <a:prstGeom prst="rect">
            <a:avLst/>
          </a:prstGeom>
          <a:noFill/>
        </p:spPr>
        <p:txBody>
          <a:bodyPr wrap="square" rtlCol="0" anchor="ctr">
            <a:spAutoFit/>
          </a:bodyPr>
          <a:lstStyle/>
          <a:p>
            <a:pPr algn="ctr"/>
            <a:r>
              <a:rPr lang="es-CO" sz="1400" b="1" dirty="0" smtClean="0">
                <a:solidFill>
                  <a:srgbClr val="002060"/>
                </a:solidFill>
              </a:rPr>
              <a:t>Tercero Offshore</a:t>
            </a:r>
            <a:endParaRPr lang="es-CO" sz="1400" b="1" dirty="0">
              <a:solidFill>
                <a:srgbClr val="002060"/>
              </a:solidFill>
            </a:endParaRPr>
          </a:p>
        </p:txBody>
      </p:sp>
      <p:sp>
        <p:nvSpPr>
          <p:cNvPr id="16" name="15 CuadroTexto"/>
          <p:cNvSpPr txBox="1"/>
          <p:nvPr/>
        </p:nvSpPr>
        <p:spPr>
          <a:xfrm>
            <a:off x="5609588" y="5499910"/>
            <a:ext cx="2479447" cy="307777"/>
          </a:xfrm>
          <a:prstGeom prst="rect">
            <a:avLst/>
          </a:prstGeom>
          <a:noFill/>
        </p:spPr>
        <p:txBody>
          <a:bodyPr wrap="square" rtlCol="0" anchor="ctr">
            <a:spAutoFit/>
          </a:bodyPr>
          <a:lstStyle/>
          <a:p>
            <a:pPr algn="ctr"/>
            <a:r>
              <a:rPr lang="es-CO" sz="1400" b="1" dirty="0" smtClean="0">
                <a:solidFill>
                  <a:srgbClr val="002060"/>
                </a:solidFill>
              </a:rPr>
              <a:t>Mensaje XML</a:t>
            </a:r>
            <a:endParaRPr lang="es-CO" sz="1400" b="1" dirty="0">
              <a:solidFill>
                <a:srgbClr val="002060"/>
              </a:solidFill>
            </a:endParaRPr>
          </a:p>
        </p:txBody>
      </p:sp>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2493" y="5866639"/>
            <a:ext cx="4183503" cy="772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60032" y="5975147"/>
            <a:ext cx="3888048" cy="2621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2492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28 CuadroTexto"/>
          <p:cNvSpPr txBox="1"/>
          <p:nvPr/>
        </p:nvSpPr>
        <p:spPr>
          <a:xfrm>
            <a:off x="122829" y="2822739"/>
            <a:ext cx="8951270" cy="1077218"/>
          </a:xfrm>
          <a:prstGeom prst="rect">
            <a:avLst/>
          </a:prstGeom>
          <a:noFill/>
        </p:spPr>
        <p:txBody>
          <a:bodyPr wrap="square" rtlCol="0" anchor="ctr">
            <a:spAutoFit/>
          </a:bodyPr>
          <a:lstStyle/>
          <a:p>
            <a:pPr algn="ctr"/>
            <a:r>
              <a:rPr lang="es-CO" sz="3200" b="1" dirty="0" smtClean="0">
                <a:solidFill>
                  <a:srgbClr val="002060"/>
                </a:solidFill>
              </a:rPr>
              <a:t>MODIFICACIÓN DE OPERACIONES SOBRE PRODUCTOS DERIVADOS</a:t>
            </a:r>
          </a:p>
        </p:txBody>
      </p:sp>
    </p:spTree>
    <p:extLst>
      <p:ext uri="{BB962C8B-B14F-4D97-AF65-F5344CB8AC3E}">
        <p14:creationId xmlns:p14="http://schemas.microsoft.com/office/powerpoint/2010/main" val="10053517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MODIFICACIÓN DE OPERACIONES DE DERIVADOS</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4 CuadroTexto"/>
          <p:cNvSpPr txBox="1"/>
          <p:nvPr/>
        </p:nvSpPr>
        <p:spPr>
          <a:xfrm>
            <a:off x="144488" y="893895"/>
            <a:ext cx="8820000" cy="1169551"/>
          </a:xfrm>
          <a:prstGeom prst="rect">
            <a:avLst/>
          </a:prstGeom>
          <a:noFill/>
        </p:spPr>
        <p:txBody>
          <a:bodyPr wrap="square" rtlCol="0">
            <a:spAutoFit/>
          </a:bodyPr>
          <a:lstStyle/>
          <a:p>
            <a:pPr marL="285750" indent="-285750" algn="just">
              <a:buFont typeface="Wingdings" panose="05000000000000000000" pitchFamily="2" charset="2"/>
              <a:buChar char="ü"/>
            </a:pPr>
            <a:r>
              <a:rPr lang="es-CO" sz="1350" dirty="0">
                <a:solidFill>
                  <a:srgbClr val="002060"/>
                </a:solidFill>
              </a:rPr>
              <a:t>L</a:t>
            </a:r>
            <a:r>
              <a:rPr lang="es-CO" sz="1350" dirty="0" smtClean="0">
                <a:solidFill>
                  <a:srgbClr val="002060"/>
                </a:solidFill>
              </a:rPr>
              <a:t>os </a:t>
            </a:r>
            <a:r>
              <a:rPr lang="es-CO" sz="1350" dirty="0">
                <a:solidFill>
                  <a:srgbClr val="002060"/>
                </a:solidFill>
              </a:rPr>
              <a:t>registros de las operaciones sobre productos derivados podrán ser modificados en cualquiera de sus características durante su tiempo de vigencia.</a:t>
            </a:r>
          </a:p>
          <a:p>
            <a:pPr marL="285750" indent="-285750" algn="just">
              <a:buFont typeface="Wingdings" panose="05000000000000000000" pitchFamily="2" charset="2"/>
              <a:buChar char="ü"/>
            </a:pPr>
            <a:endParaRPr lang="es-CO" sz="1350" dirty="0" smtClean="0">
              <a:solidFill>
                <a:srgbClr val="002060"/>
              </a:solidFill>
            </a:endParaRPr>
          </a:p>
          <a:p>
            <a:pPr marL="285750" indent="-285750" algn="just">
              <a:buFont typeface="Wingdings" panose="05000000000000000000" pitchFamily="2" charset="2"/>
              <a:buChar char="ü"/>
            </a:pPr>
            <a:r>
              <a:rPr lang="es-CO" sz="1350" dirty="0" smtClean="0">
                <a:solidFill>
                  <a:srgbClr val="002060"/>
                </a:solidFill>
              </a:rPr>
              <a:t>Las </a:t>
            </a:r>
            <a:r>
              <a:rPr lang="es-CO" sz="1350" dirty="0">
                <a:solidFill>
                  <a:srgbClr val="002060"/>
                </a:solidFill>
              </a:rPr>
              <a:t>modificaciones que contemplen cambios de “Clase” (Compra/Venta), contraparte u hora de negociación, se les dará un tratamiento especial anulando la operación inicial e ingresando una nueva en el sistema.</a:t>
            </a:r>
            <a:endParaRPr lang="es-CO" sz="1350" dirty="0" smtClean="0">
              <a:solidFill>
                <a:srgbClr val="002060"/>
              </a:solidFill>
            </a:endParaRPr>
          </a:p>
        </p:txBody>
      </p:sp>
      <p:sp>
        <p:nvSpPr>
          <p:cNvPr id="6" name="5 CuadroTexto"/>
          <p:cNvSpPr txBox="1"/>
          <p:nvPr/>
        </p:nvSpPr>
        <p:spPr>
          <a:xfrm>
            <a:off x="71637" y="2156131"/>
            <a:ext cx="8952621" cy="307777"/>
          </a:xfrm>
          <a:prstGeom prst="rect">
            <a:avLst/>
          </a:prstGeom>
          <a:noFill/>
        </p:spPr>
        <p:txBody>
          <a:bodyPr wrap="square" rtlCol="0">
            <a:spAutoFit/>
          </a:bodyPr>
          <a:lstStyle/>
          <a:p>
            <a:pPr algn="ctr"/>
            <a:r>
              <a:rPr lang="es-CO" sz="1400" b="1" dirty="0" smtClean="0">
                <a:solidFill>
                  <a:srgbClr val="00B050"/>
                </a:solidFill>
                <a:effectLst>
                  <a:outerShdw blurRad="38100" dist="38100" dir="2700000" algn="tl">
                    <a:srgbClr val="000000">
                      <a:alpha val="43137"/>
                    </a:srgbClr>
                  </a:outerShdw>
                </a:effectLst>
              </a:rPr>
              <a:t>CAMBIOS DENTRO DEL API</a:t>
            </a:r>
            <a:endParaRPr lang="es-CO" sz="1400" b="1" dirty="0">
              <a:solidFill>
                <a:srgbClr val="00B050"/>
              </a:solidFill>
              <a:effectLst>
                <a:outerShdw blurRad="38100" dist="38100" dir="2700000" algn="tl">
                  <a:srgbClr val="000000">
                    <a:alpha val="43137"/>
                  </a:srgbClr>
                </a:outerShdw>
              </a:effectLst>
            </a:endParaRPr>
          </a:p>
        </p:txBody>
      </p:sp>
      <p:sp>
        <p:nvSpPr>
          <p:cNvPr id="7" name="6 CuadroTexto"/>
          <p:cNvSpPr txBox="1"/>
          <p:nvPr/>
        </p:nvSpPr>
        <p:spPr>
          <a:xfrm>
            <a:off x="139403" y="2636912"/>
            <a:ext cx="8820000" cy="4039567"/>
          </a:xfrm>
          <a:prstGeom prst="rect">
            <a:avLst/>
          </a:prstGeom>
          <a:noFill/>
        </p:spPr>
        <p:txBody>
          <a:bodyPr wrap="square" rtlCol="0">
            <a:spAutoFit/>
          </a:bodyPr>
          <a:lstStyle/>
          <a:p>
            <a:pPr marL="285750" indent="-285750" algn="just">
              <a:buFont typeface="Arial" panose="020B0604020202020204" pitchFamily="34" charset="0"/>
              <a:buChar char="•"/>
            </a:pPr>
            <a:r>
              <a:rPr lang="es-CO" sz="1350" b="1" dirty="0" smtClean="0">
                <a:solidFill>
                  <a:srgbClr val="002060"/>
                </a:solidFill>
              </a:rPr>
              <a:t>Permiso de anulación:</a:t>
            </a:r>
            <a:r>
              <a:rPr lang="es-CO" sz="1350" dirty="0" smtClean="0">
                <a:solidFill>
                  <a:srgbClr val="002060"/>
                </a:solidFill>
              </a:rPr>
              <a:t> El </a:t>
            </a:r>
            <a:r>
              <a:rPr lang="es-CO" sz="1350" dirty="0">
                <a:solidFill>
                  <a:srgbClr val="002060"/>
                </a:solidFill>
              </a:rPr>
              <a:t>administrador del sistema dará el permiso de anulación para la operación específica y en ese momento llegará un mensaje orden-transacción, </a:t>
            </a:r>
            <a:r>
              <a:rPr lang="es-CO" sz="1350" dirty="0" err="1">
                <a:solidFill>
                  <a:srgbClr val="002060"/>
                </a:solidFill>
              </a:rPr>
              <a:t>clase_mensaje</a:t>
            </a:r>
            <a:r>
              <a:rPr lang="es-CO" sz="1350" dirty="0">
                <a:solidFill>
                  <a:srgbClr val="002060"/>
                </a:solidFill>
              </a:rPr>
              <a:t> “37” con las siguientes características</a:t>
            </a:r>
            <a:r>
              <a:rPr lang="es-CO" sz="1350" dirty="0" smtClean="0">
                <a:solidFill>
                  <a:srgbClr val="002060"/>
                </a:solidFill>
              </a:rPr>
              <a:t>:</a:t>
            </a:r>
          </a:p>
          <a:p>
            <a:pPr algn="just"/>
            <a:endParaRPr lang="es-CO" sz="1350" dirty="0" smtClean="0">
              <a:solidFill>
                <a:srgbClr val="002060"/>
              </a:solidFill>
            </a:endParaRPr>
          </a:p>
          <a:p>
            <a:pPr algn="just"/>
            <a:endParaRPr lang="es-CO" sz="1350" dirty="0">
              <a:solidFill>
                <a:srgbClr val="002060"/>
              </a:solidFill>
            </a:endParaRPr>
          </a:p>
          <a:p>
            <a:pPr marL="342900" indent="-342900" algn="just">
              <a:buFont typeface="+mj-lt"/>
              <a:buAutoNum type="arabicPeriod"/>
            </a:pPr>
            <a:r>
              <a:rPr lang="es-CO" sz="1350" b="1" dirty="0" err="1">
                <a:solidFill>
                  <a:srgbClr val="002060"/>
                </a:solidFill>
              </a:rPr>
              <a:t>bandera_permiso_anulacion</a:t>
            </a:r>
            <a:r>
              <a:rPr lang="es-CO" sz="1350" b="1" dirty="0">
                <a:solidFill>
                  <a:srgbClr val="002060"/>
                </a:solidFill>
              </a:rPr>
              <a:t>:</a:t>
            </a:r>
            <a:r>
              <a:rPr lang="es-CO" sz="1350" dirty="0">
                <a:solidFill>
                  <a:srgbClr val="002060"/>
                </a:solidFill>
              </a:rPr>
              <a:t> Razón de la </a:t>
            </a:r>
            <a:r>
              <a:rPr lang="es-CO" sz="1350" dirty="0" smtClean="0">
                <a:solidFill>
                  <a:srgbClr val="002060"/>
                </a:solidFill>
              </a:rPr>
              <a:t>anulación</a:t>
            </a:r>
          </a:p>
          <a:p>
            <a:pPr marL="342900" indent="-342900" algn="just">
              <a:buFont typeface="+mj-lt"/>
              <a:buAutoNum type="arabicPeriod"/>
            </a:pPr>
            <a:endParaRPr lang="es-CO" sz="1350" dirty="0">
              <a:solidFill>
                <a:srgbClr val="002060"/>
              </a:solidFill>
            </a:endParaRPr>
          </a:p>
          <a:p>
            <a:pPr marL="342900" indent="-342900" algn="just">
              <a:buFont typeface="+mj-lt"/>
              <a:buAutoNum type="arabicPeriod"/>
            </a:pPr>
            <a:r>
              <a:rPr lang="es-CO" sz="1350" b="1" dirty="0" err="1">
                <a:solidFill>
                  <a:srgbClr val="002060"/>
                </a:solidFill>
              </a:rPr>
              <a:t>fecha_original</a:t>
            </a:r>
            <a:r>
              <a:rPr lang="es-CO" sz="1350" b="1" dirty="0">
                <a:solidFill>
                  <a:srgbClr val="002060"/>
                </a:solidFill>
              </a:rPr>
              <a:t>:</a:t>
            </a:r>
            <a:r>
              <a:rPr lang="es-CO" sz="1350" dirty="0">
                <a:solidFill>
                  <a:srgbClr val="002060"/>
                </a:solidFill>
              </a:rPr>
              <a:t> Fecha del día que se registró la operación</a:t>
            </a:r>
            <a:r>
              <a:rPr lang="es-CO" sz="1350" dirty="0" smtClean="0">
                <a:solidFill>
                  <a:srgbClr val="002060"/>
                </a:solidFill>
              </a:rPr>
              <a:t>.</a:t>
            </a:r>
          </a:p>
          <a:p>
            <a:pPr algn="just"/>
            <a:endParaRPr lang="es-CO" sz="1350" dirty="0">
              <a:solidFill>
                <a:srgbClr val="002060"/>
              </a:solidFill>
            </a:endParaRPr>
          </a:p>
          <a:p>
            <a:pPr algn="just"/>
            <a:endParaRPr lang="es-CO" sz="1350" dirty="0" smtClean="0">
              <a:solidFill>
                <a:srgbClr val="002060"/>
              </a:solidFill>
            </a:endParaRPr>
          </a:p>
          <a:p>
            <a:pPr marL="285750" indent="-285750" algn="just">
              <a:buFont typeface="Arial" panose="020B0604020202020204" pitchFamily="34" charset="0"/>
              <a:buChar char="•"/>
            </a:pPr>
            <a:r>
              <a:rPr lang="es-CO" sz="1350" b="1" dirty="0" smtClean="0">
                <a:solidFill>
                  <a:srgbClr val="002060"/>
                </a:solidFill>
              </a:rPr>
              <a:t>Anulación:</a:t>
            </a:r>
            <a:r>
              <a:rPr lang="es-CO" sz="1350" dirty="0" smtClean="0">
                <a:solidFill>
                  <a:srgbClr val="002060"/>
                </a:solidFill>
              </a:rPr>
              <a:t> </a:t>
            </a:r>
            <a:r>
              <a:rPr lang="es-CO" sz="1350" dirty="0" smtClean="0">
                <a:solidFill>
                  <a:srgbClr val="002060"/>
                </a:solidFill>
              </a:rPr>
              <a:t>Una </a:t>
            </a:r>
            <a:r>
              <a:rPr lang="es-CO" sz="1350" dirty="0">
                <a:solidFill>
                  <a:srgbClr val="002060"/>
                </a:solidFill>
              </a:rPr>
              <a:t>vez se ejecute la anulación llega el mensaje orden-transacción, </a:t>
            </a:r>
            <a:r>
              <a:rPr lang="es-CO" sz="1350" dirty="0" err="1">
                <a:solidFill>
                  <a:srgbClr val="002060"/>
                </a:solidFill>
              </a:rPr>
              <a:t>clase_mensaje</a:t>
            </a:r>
            <a:r>
              <a:rPr lang="es-CO" sz="1350" dirty="0">
                <a:solidFill>
                  <a:srgbClr val="002060"/>
                </a:solidFill>
              </a:rPr>
              <a:t> “52” para los DAPI tipo Banco y orden-transacción, </a:t>
            </a:r>
            <a:r>
              <a:rPr lang="es-CO" sz="1350" dirty="0" err="1">
                <a:solidFill>
                  <a:srgbClr val="002060"/>
                </a:solidFill>
              </a:rPr>
              <a:t>clase_mensaje</a:t>
            </a:r>
            <a:r>
              <a:rPr lang="es-CO" sz="1350" dirty="0">
                <a:solidFill>
                  <a:srgbClr val="002060"/>
                </a:solidFill>
              </a:rPr>
              <a:t> “51” para los DAPI tipo Cámara y tipo Bolsa; estos mensajes incluyen los campos listados a continuación para permitir trazabilidad</a:t>
            </a:r>
            <a:r>
              <a:rPr lang="es-CO" sz="1350" dirty="0" smtClean="0">
                <a:solidFill>
                  <a:srgbClr val="002060"/>
                </a:solidFill>
              </a:rPr>
              <a:t>.</a:t>
            </a:r>
          </a:p>
          <a:p>
            <a:pPr algn="just"/>
            <a:endParaRPr lang="es-CO" sz="1350" dirty="0">
              <a:solidFill>
                <a:srgbClr val="002060"/>
              </a:solidFill>
            </a:endParaRPr>
          </a:p>
          <a:p>
            <a:pPr marL="342900" indent="-342900" algn="just">
              <a:buFont typeface="+mj-lt"/>
              <a:buAutoNum type="arabicPeriod"/>
            </a:pPr>
            <a:r>
              <a:rPr lang="es-CO" sz="1350" b="1" dirty="0" err="1">
                <a:solidFill>
                  <a:srgbClr val="002060"/>
                </a:solidFill>
              </a:rPr>
              <a:t>bandera_permiso_anulacion</a:t>
            </a:r>
            <a:r>
              <a:rPr lang="es-CO" sz="1350" b="1" dirty="0">
                <a:solidFill>
                  <a:srgbClr val="002060"/>
                </a:solidFill>
              </a:rPr>
              <a:t>:</a:t>
            </a:r>
            <a:r>
              <a:rPr lang="es-CO" sz="1350" dirty="0">
                <a:solidFill>
                  <a:srgbClr val="002060"/>
                </a:solidFill>
              </a:rPr>
              <a:t> Razón de la </a:t>
            </a:r>
            <a:r>
              <a:rPr lang="es-CO" sz="1350" dirty="0" smtClean="0">
                <a:solidFill>
                  <a:srgbClr val="002060"/>
                </a:solidFill>
              </a:rPr>
              <a:t>anulación</a:t>
            </a:r>
            <a:endParaRPr lang="es-CO" sz="1350" dirty="0" smtClean="0">
              <a:solidFill>
                <a:srgbClr val="002060"/>
              </a:solidFill>
            </a:endParaRPr>
          </a:p>
          <a:p>
            <a:pPr marL="342900" indent="-342900" algn="just">
              <a:buFont typeface="+mj-lt"/>
              <a:buAutoNum type="arabicPeriod"/>
            </a:pPr>
            <a:endParaRPr lang="es-CO" sz="1350" dirty="0">
              <a:solidFill>
                <a:srgbClr val="002060"/>
              </a:solidFill>
            </a:endParaRPr>
          </a:p>
          <a:p>
            <a:pPr marL="342900" indent="-342900" algn="just">
              <a:buFont typeface="+mj-lt"/>
              <a:buAutoNum type="arabicPeriod"/>
            </a:pPr>
            <a:r>
              <a:rPr lang="es-CO" sz="1350" b="1" dirty="0" err="1">
                <a:solidFill>
                  <a:srgbClr val="002060"/>
                </a:solidFill>
              </a:rPr>
              <a:t>fecha_original</a:t>
            </a:r>
            <a:r>
              <a:rPr lang="es-CO" sz="1350" b="1" dirty="0">
                <a:solidFill>
                  <a:srgbClr val="002060"/>
                </a:solidFill>
              </a:rPr>
              <a:t>:</a:t>
            </a:r>
            <a:r>
              <a:rPr lang="es-CO" sz="1350" dirty="0">
                <a:solidFill>
                  <a:srgbClr val="002060"/>
                </a:solidFill>
              </a:rPr>
              <a:t> Fecha del día que se registró la operación </a:t>
            </a:r>
            <a:endParaRPr lang="es-CO" sz="1350" dirty="0" smtClean="0">
              <a:solidFill>
                <a:srgbClr val="002060"/>
              </a:solidFill>
            </a:endParaRPr>
          </a:p>
          <a:p>
            <a:pPr marL="342900" indent="-342900" algn="just">
              <a:buFont typeface="+mj-lt"/>
              <a:buAutoNum type="arabicPeriod"/>
            </a:pPr>
            <a:r>
              <a:rPr lang="es-CO" sz="1350" dirty="0" smtClean="0">
                <a:solidFill>
                  <a:srgbClr val="002060"/>
                </a:solidFill>
              </a:rPr>
              <a:t>hoy o </a:t>
            </a:r>
            <a:r>
              <a:rPr lang="es-CO" sz="1350" dirty="0">
                <a:solidFill>
                  <a:srgbClr val="002060"/>
                </a:solidFill>
              </a:rPr>
              <a:t>día anterior</a:t>
            </a:r>
            <a:r>
              <a:rPr lang="es-CO" sz="1350" dirty="0" smtClean="0">
                <a:solidFill>
                  <a:srgbClr val="002060"/>
                </a:solidFill>
              </a:rPr>
              <a:t>.</a:t>
            </a:r>
          </a:p>
          <a:p>
            <a:pPr algn="just"/>
            <a:endParaRPr lang="es-CO" sz="1350" dirty="0" smtClean="0">
              <a:solidFill>
                <a:srgbClr val="002060"/>
              </a:solidFill>
            </a:endParaRPr>
          </a:p>
          <a:p>
            <a:pPr lvl="1" algn="just"/>
            <a:r>
              <a:rPr lang="es-CO" sz="1350" u="sng" dirty="0" smtClean="0">
                <a:solidFill>
                  <a:srgbClr val="002060"/>
                </a:solidFill>
              </a:rPr>
              <a:t>Después de realizar la anulación, se procede a ingresar la nueva operación.</a:t>
            </a:r>
          </a:p>
        </p:txBody>
      </p:sp>
      <p:graphicFrame>
        <p:nvGraphicFramePr>
          <p:cNvPr id="8" name="7 Tabla"/>
          <p:cNvGraphicFramePr>
            <a:graphicFrameLocks noGrp="1"/>
          </p:cNvGraphicFramePr>
          <p:nvPr>
            <p:extLst>
              <p:ext uri="{D42A27DB-BD31-4B8C-83A1-F6EECF244321}">
                <p14:modId xmlns:p14="http://schemas.microsoft.com/office/powerpoint/2010/main" val="3537738775"/>
              </p:ext>
            </p:extLst>
          </p:nvPr>
        </p:nvGraphicFramePr>
        <p:xfrm>
          <a:off x="5004048" y="3308673"/>
          <a:ext cx="3744416" cy="914400"/>
        </p:xfrm>
        <a:graphic>
          <a:graphicData uri="http://schemas.openxmlformats.org/drawingml/2006/table">
            <a:tbl>
              <a:tblPr firstRow="1" bandRow="1">
                <a:tableStyleId>{5C22544A-7EE6-4342-B048-85BDC9FD1C3A}</a:tableStyleId>
              </a:tblPr>
              <a:tblGrid>
                <a:gridCol w="2050397"/>
                <a:gridCol w="1694019"/>
              </a:tblGrid>
              <a:tr h="233581">
                <a:tc>
                  <a:txBody>
                    <a:bodyPr/>
                    <a:lstStyle/>
                    <a:p>
                      <a:pPr algn="ctr"/>
                      <a:r>
                        <a:rPr lang="es-CO" sz="1400" dirty="0" smtClean="0"/>
                        <a:t>RAZÓN</a:t>
                      </a:r>
                      <a:r>
                        <a:rPr lang="es-CO" sz="1400" baseline="0" dirty="0" smtClean="0"/>
                        <a:t> DE ANULACIÓN</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s-CO" sz="1400" dirty="0" smtClean="0"/>
                        <a:t>IDENTIFICACIÓN API</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r>
              <a:tr h="233581">
                <a:tc>
                  <a:txBody>
                    <a:bodyPr/>
                    <a:lstStyle/>
                    <a:p>
                      <a:pPr lvl="0" algn="just"/>
                      <a:r>
                        <a:rPr lang="es-CO" sz="1400" dirty="0" smtClean="0">
                          <a:solidFill>
                            <a:srgbClr val="002060"/>
                          </a:solidFill>
                        </a:rPr>
                        <a:t>Modificación</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M</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dirty="0" smtClean="0">
                          <a:solidFill>
                            <a:srgbClr val="002060"/>
                          </a:solidFill>
                        </a:rPr>
                        <a:t>Error</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E</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9" name="8 Rectángulo"/>
          <p:cNvSpPr/>
          <p:nvPr/>
        </p:nvSpPr>
        <p:spPr>
          <a:xfrm>
            <a:off x="72008" y="5972969"/>
            <a:ext cx="395536"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10" name="9 Tabla"/>
          <p:cNvGraphicFramePr>
            <a:graphicFrameLocks noGrp="1"/>
          </p:cNvGraphicFramePr>
          <p:nvPr>
            <p:extLst>
              <p:ext uri="{D42A27DB-BD31-4B8C-83A1-F6EECF244321}">
                <p14:modId xmlns:p14="http://schemas.microsoft.com/office/powerpoint/2010/main" val="756565748"/>
              </p:ext>
            </p:extLst>
          </p:nvPr>
        </p:nvGraphicFramePr>
        <p:xfrm>
          <a:off x="5004048" y="5274593"/>
          <a:ext cx="3744416" cy="914400"/>
        </p:xfrm>
        <a:graphic>
          <a:graphicData uri="http://schemas.openxmlformats.org/drawingml/2006/table">
            <a:tbl>
              <a:tblPr firstRow="1" bandRow="1">
                <a:tableStyleId>{5C22544A-7EE6-4342-B048-85BDC9FD1C3A}</a:tableStyleId>
              </a:tblPr>
              <a:tblGrid>
                <a:gridCol w="2050397"/>
                <a:gridCol w="1694019"/>
              </a:tblGrid>
              <a:tr h="233581">
                <a:tc>
                  <a:txBody>
                    <a:bodyPr/>
                    <a:lstStyle/>
                    <a:p>
                      <a:pPr algn="ctr"/>
                      <a:r>
                        <a:rPr lang="es-CO" sz="1400" dirty="0" smtClean="0"/>
                        <a:t>RAZÓN</a:t>
                      </a:r>
                      <a:r>
                        <a:rPr lang="es-CO" sz="1400" baseline="0" dirty="0" smtClean="0"/>
                        <a:t> DE ANULACIÓN</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s-CO" sz="1400" dirty="0" smtClean="0"/>
                        <a:t>IDENTIFICACIÓN API</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r>
              <a:tr h="233581">
                <a:tc>
                  <a:txBody>
                    <a:bodyPr/>
                    <a:lstStyle/>
                    <a:p>
                      <a:pPr lvl="0" algn="just"/>
                      <a:r>
                        <a:rPr lang="es-CO" sz="1400" dirty="0" smtClean="0">
                          <a:solidFill>
                            <a:srgbClr val="002060"/>
                          </a:solidFill>
                        </a:rPr>
                        <a:t>Modificación</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M</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dirty="0" smtClean="0">
                          <a:solidFill>
                            <a:srgbClr val="002060"/>
                          </a:solidFill>
                        </a:rPr>
                        <a:t>Error</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E</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1 Flecha derecha"/>
          <p:cNvSpPr/>
          <p:nvPr/>
        </p:nvSpPr>
        <p:spPr>
          <a:xfrm>
            <a:off x="4427984" y="3495105"/>
            <a:ext cx="312085" cy="21602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Flecha derecha"/>
          <p:cNvSpPr/>
          <p:nvPr/>
        </p:nvSpPr>
        <p:spPr>
          <a:xfrm>
            <a:off x="4403931" y="5341913"/>
            <a:ext cx="312085" cy="21602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3658859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MODIFICACIÓN DE OPERACIONES DE DERIVADOS</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5 CuadroTexto"/>
          <p:cNvSpPr txBox="1"/>
          <p:nvPr/>
        </p:nvSpPr>
        <p:spPr>
          <a:xfrm>
            <a:off x="107504" y="999083"/>
            <a:ext cx="8952621" cy="307777"/>
          </a:xfrm>
          <a:prstGeom prst="rect">
            <a:avLst/>
          </a:prstGeom>
          <a:noFill/>
        </p:spPr>
        <p:txBody>
          <a:bodyPr wrap="square" rtlCol="0">
            <a:spAutoFit/>
          </a:bodyPr>
          <a:lstStyle/>
          <a:p>
            <a:pPr algn="ctr"/>
            <a:r>
              <a:rPr lang="es-CO" sz="1400" b="1" dirty="0" smtClean="0">
                <a:solidFill>
                  <a:srgbClr val="00B050"/>
                </a:solidFill>
                <a:effectLst>
                  <a:outerShdw blurRad="38100" dist="38100" dir="2700000" algn="tl">
                    <a:srgbClr val="000000">
                      <a:alpha val="43137"/>
                    </a:srgbClr>
                  </a:outerShdw>
                </a:effectLst>
              </a:rPr>
              <a:t>CAMBIOS DENTRO DEL ARCHIVO PLANO</a:t>
            </a:r>
            <a:endParaRPr lang="es-CO" sz="1400" b="1" dirty="0">
              <a:solidFill>
                <a:srgbClr val="00B050"/>
              </a:solidFill>
              <a:effectLst>
                <a:outerShdw blurRad="38100" dist="38100" dir="2700000" algn="tl">
                  <a:srgbClr val="000000">
                    <a:alpha val="43137"/>
                  </a:srgbClr>
                </a:outerShdw>
              </a:effectLst>
            </a:endParaRPr>
          </a:p>
        </p:txBody>
      </p:sp>
      <p:sp>
        <p:nvSpPr>
          <p:cNvPr id="7" name="6 CuadroTexto"/>
          <p:cNvSpPr txBox="1"/>
          <p:nvPr/>
        </p:nvSpPr>
        <p:spPr>
          <a:xfrm>
            <a:off x="139403" y="1412776"/>
            <a:ext cx="8820000" cy="5701561"/>
          </a:xfrm>
          <a:prstGeom prst="rect">
            <a:avLst/>
          </a:prstGeom>
          <a:noFill/>
        </p:spPr>
        <p:txBody>
          <a:bodyPr wrap="square" rtlCol="0">
            <a:spAutoFit/>
          </a:bodyPr>
          <a:lstStyle/>
          <a:p>
            <a:pPr marL="285750" indent="-285750" algn="just">
              <a:buFont typeface="Arial" panose="020B0604020202020204" pitchFamily="34" charset="0"/>
              <a:buChar char="•"/>
            </a:pPr>
            <a:r>
              <a:rPr lang="es-CO" sz="1350" b="1" dirty="0" smtClean="0">
                <a:solidFill>
                  <a:srgbClr val="002060"/>
                </a:solidFill>
              </a:rPr>
              <a:t>Permiso de Anulación:</a:t>
            </a:r>
            <a:r>
              <a:rPr lang="es-CO" sz="1350" dirty="0" smtClean="0">
                <a:solidFill>
                  <a:srgbClr val="002060"/>
                </a:solidFill>
              </a:rPr>
              <a:t> El </a:t>
            </a:r>
            <a:r>
              <a:rPr lang="es-CO" sz="1350" dirty="0">
                <a:solidFill>
                  <a:srgbClr val="002060"/>
                </a:solidFill>
              </a:rPr>
              <a:t>administrador del sistema dará el permiso de anulación para la operación específica y en </a:t>
            </a:r>
            <a:r>
              <a:rPr lang="es-CO" sz="1350" dirty="0" smtClean="0">
                <a:solidFill>
                  <a:srgbClr val="002060"/>
                </a:solidFill>
              </a:rPr>
              <a:t>ese momento </a:t>
            </a:r>
            <a:r>
              <a:rPr lang="es-CO" sz="1350" dirty="0">
                <a:solidFill>
                  <a:srgbClr val="002060"/>
                </a:solidFill>
              </a:rPr>
              <a:t>llegará un mensaje </a:t>
            </a:r>
            <a:r>
              <a:rPr lang="es-CO" sz="1350" dirty="0" err="1">
                <a:solidFill>
                  <a:srgbClr val="002060"/>
                </a:solidFill>
              </a:rPr>
              <a:t>clase_mensaje</a:t>
            </a:r>
            <a:r>
              <a:rPr lang="es-CO" sz="1350" dirty="0">
                <a:solidFill>
                  <a:srgbClr val="002060"/>
                </a:solidFill>
              </a:rPr>
              <a:t> “37” con las siguientes características</a:t>
            </a:r>
            <a:r>
              <a:rPr lang="es-CO" sz="1350" dirty="0" smtClean="0">
                <a:solidFill>
                  <a:srgbClr val="002060"/>
                </a:solidFill>
              </a:rPr>
              <a:t>:</a:t>
            </a:r>
          </a:p>
          <a:p>
            <a:pPr algn="just"/>
            <a:endParaRPr lang="es-CO" sz="1350" dirty="0">
              <a:solidFill>
                <a:srgbClr val="002060"/>
              </a:solidFill>
            </a:endParaRPr>
          </a:p>
          <a:p>
            <a:pPr marL="342900" indent="-342900" algn="just">
              <a:buFont typeface="+mj-lt"/>
              <a:buAutoNum type="arabicPeriod"/>
            </a:pPr>
            <a:r>
              <a:rPr lang="es-CO" sz="1350" b="1" dirty="0" err="1">
                <a:solidFill>
                  <a:srgbClr val="002060"/>
                </a:solidFill>
              </a:rPr>
              <a:t>bandera_permiso_anulacion</a:t>
            </a:r>
            <a:r>
              <a:rPr lang="es-CO" sz="1350" b="1" dirty="0">
                <a:solidFill>
                  <a:srgbClr val="002060"/>
                </a:solidFill>
              </a:rPr>
              <a:t>:</a:t>
            </a:r>
            <a:r>
              <a:rPr lang="es-CO" sz="1350" dirty="0">
                <a:solidFill>
                  <a:srgbClr val="002060"/>
                </a:solidFill>
              </a:rPr>
              <a:t> Razón de la anulación</a:t>
            </a:r>
            <a:r>
              <a:rPr lang="es-CO" sz="1350" dirty="0" smtClean="0">
                <a:solidFill>
                  <a:srgbClr val="002060"/>
                </a:solidFill>
              </a:rPr>
              <a:t>:</a:t>
            </a:r>
          </a:p>
          <a:p>
            <a:pPr marL="342900" indent="-342900" algn="just">
              <a:buFont typeface="+mj-lt"/>
              <a:buAutoNum type="arabicPeriod"/>
            </a:pPr>
            <a:endParaRPr lang="es-CO" sz="1350" dirty="0">
              <a:solidFill>
                <a:srgbClr val="002060"/>
              </a:solidFill>
            </a:endParaRPr>
          </a:p>
          <a:p>
            <a:pPr marL="342900" indent="-342900" algn="just">
              <a:buFont typeface="+mj-lt"/>
              <a:buAutoNum type="arabicPeriod"/>
            </a:pPr>
            <a:r>
              <a:rPr lang="es-CO" sz="1350" b="1" dirty="0" err="1">
                <a:solidFill>
                  <a:srgbClr val="002060"/>
                </a:solidFill>
              </a:rPr>
              <a:t>fecha_original</a:t>
            </a:r>
            <a:r>
              <a:rPr lang="es-CO" sz="1350" b="1" dirty="0">
                <a:solidFill>
                  <a:srgbClr val="002060"/>
                </a:solidFill>
              </a:rPr>
              <a:t>:</a:t>
            </a:r>
            <a:r>
              <a:rPr lang="es-CO" sz="1350" dirty="0">
                <a:solidFill>
                  <a:srgbClr val="002060"/>
                </a:solidFill>
              </a:rPr>
              <a:t> Fecha del día que se registró la operación</a:t>
            </a:r>
            <a:r>
              <a:rPr lang="es-CO" sz="1350" dirty="0" smtClean="0">
                <a:solidFill>
                  <a:srgbClr val="002060"/>
                </a:solidFill>
              </a:rPr>
              <a:t>.</a:t>
            </a:r>
          </a:p>
          <a:p>
            <a:pPr marL="342900" indent="-342900" algn="just">
              <a:buFont typeface="+mj-lt"/>
              <a:buAutoNum type="arabicPeriod"/>
            </a:pPr>
            <a:endParaRPr lang="es-CO" sz="1350" dirty="0" smtClean="0">
              <a:solidFill>
                <a:srgbClr val="002060"/>
              </a:solidFill>
            </a:endParaRPr>
          </a:p>
          <a:p>
            <a:pPr algn="just"/>
            <a:endParaRPr lang="es-CO" sz="1350" dirty="0" smtClean="0">
              <a:solidFill>
                <a:srgbClr val="002060"/>
              </a:solidFill>
            </a:endParaRPr>
          </a:p>
          <a:p>
            <a:pPr marL="285750" indent="-285750" algn="just">
              <a:buFont typeface="Arial" panose="020B0604020202020204" pitchFamily="34" charset="0"/>
              <a:buChar char="•"/>
            </a:pPr>
            <a:r>
              <a:rPr lang="es-CO" sz="1350" b="1" dirty="0" smtClean="0">
                <a:solidFill>
                  <a:srgbClr val="002060"/>
                </a:solidFill>
              </a:rPr>
              <a:t>Anulación:</a:t>
            </a:r>
            <a:r>
              <a:rPr lang="es-CO" sz="1350" dirty="0" smtClean="0">
                <a:solidFill>
                  <a:srgbClr val="002060"/>
                </a:solidFill>
              </a:rPr>
              <a:t> Una </a:t>
            </a:r>
            <a:r>
              <a:rPr lang="es-CO" sz="1350" dirty="0">
                <a:solidFill>
                  <a:srgbClr val="002060"/>
                </a:solidFill>
              </a:rPr>
              <a:t>vez se ejecute la anulación llega el mensaje </a:t>
            </a:r>
            <a:r>
              <a:rPr lang="es-CO" sz="1350" dirty="0" err="1">
                <a:solidFill>
                  <a:srgbClr val="002060"/>
                </a:solidFill>
              </a:rPr>
              <a:t>clase_mensaje</a:t>
            </a:r>
            <a:r>
              <a:rPr lang="es-CO" sz="1350" dirty="0">
                <a:solidFill>
                  <a:srgbClr val="002060"/>
                </a:solidFill>
              </a:rPr>
              <a:t> “50” con los siguientes campos </a:t>
            </a:r>
            <a:r>
              <a:rPr lang="es-CO" sz="1350" dirty="0" smtClean="0">
                <a:solidFill>
                  <a:srgbClr val="002060"/>
                </a:solidFill>
              </a:rPr>
              <a:t>para poder </a:t>
            </a:r>
            <a:r>
              <a:rPr lang="es-CO" sz="1350" dirty="0">
                <a:solidFill>
                  <a:srgbClr val="002060"/>
                </a:solidFill>
              </a:rPr>
              <a:t>identificar la anulación de esa operación</a:t>
            </a:r>
            <a:r>
              <a:rPr lang="es-CO" sz="1350" dirty="0" smtClean="0">
                <a:solidFill>
                  <a:srgbClr val="002060"/>
                </a:solidFill>
              </a:rPr>
              <a:t>.</a:t>
            </a:r>
          </a:p>
          <a:p>
            <a:pPr algn="just"/>
            <a:endParaRPr lang="es-CO" sz="1350" dirty="0">
              <a:solidFill>
                <a:srgbClr val="002060"/>
              </a:solidFill>
            </a:endParaRPr>
          </a:p>
          <a:p>
            <a:pPr marL="342900" indent="-342900" algn="just">
              <a:buFont typeface="+mj-lt"/>
              <a:buAutoNum type="arabicPeriod"/>
            </a:pPr>
            <a:r>
              <a:rPr lang="es-CO" sz="1350" b="1" dirty="0" err="1">
                <a:solidFill>
                  <a:srgbClr val="002060"/>
                </a:solidFill>
              </a:rPr>
              <a:t>bandera_permiso_anulacion</a:t>
            </a:r>
            <a:r>
              <a:rPr lang="es-CO" sz="1350" b="1" dirty="0">
                <a:solidFill>
                  <a:srgbClr val="002060"/>
                </a:solidFill>
              </a:rPr>
              <a:t>:</a:t>
            </a:r>
            <a:r>
              <a:rPr lang="es-CO" sz="1350" dirty="0">
                <a:solidFill>
                  <a:srgbClr val="002060"/>
                </a:solidFill>
              </a:rPr>
              <a:t> Razón de la anulación (posición 121 – 1 carácter</a:t>
            </a:r>
            <a:r>
              <a:rPr lang="es-CO" sz="1350" dirty="0" smtClean="0">
                <a:solidFill>
                  <a:srgbClr val="002060"/>
                </a:solidFill>
              </a:rPr>
              <a:t>).</a:t>
            </a:r>
          </a:p>
          <a:p>
            <a:pPr marL="342900" indent="-342900" algn="just">
              <a:buFont typeface="+mj-lt"/>
              <a:buAutoNum type="arabicPeriod"/>
            </a:pPr>
            <a:endParaRPr lang="es-CO" sz="1350" dirty="0">
              <a:solidFill>
                <a:srgbClr val="002060"/>
              </a:solidFill>
            </a:endParaRPr>
          </a:p>
          <a:p>
            <a:pPr marL="342900" indent="-342900" algn="just">
              <a:buFont typeface="+mj-lt"/>
              <a:buAutoNum type="arabicPeriod"/>
            </a:pPr>
            <a:endParaRPr lang="es-CO" sz="1350" dirty="0" smtClean="0">
              <a:solidFill>
                <a:srgbClr val="002060"/>
              </a:solidFill>
            </a:endParaRPr>
          </a:p>
          <a:p>
            <a:pPr marL="342900" indent="-342900" algn="just">
              <a:buFont typeface="+mj-lt"/>
              <a:buAutoNum type="arabicPeriod"/>
            </a:pPr>
            <a:endParaRPr lang="es-CO" sz="1350" dirty="0">
              <a:solidFill>
                <a:srgbClr val="002060"/>
              </a:solidFill>
            </a:endParaRPr>
          </a:p>
          <a:p>
            <a:pPr marL="342900" indent="-342900" algn="just">
              <a:buFont typeface="+mj-lt"/>
              <a:buAutoNum type="arabicPeriod"/>
            </a:pPr>
            <a:endParaRPr lang="es-CO" sz="1350" dirty="0" smtClean="0">
              <a:solidFill>
                <a:srgbClr val="002060"/>
              </a:solidFill>
            </a:endParaRPr>
          </a:p>
          <a:p>
            <a:pPr marL="342900" indent="-342900" algn="just">
              <a:buFont typeface="+mj-lt"/>
              <a:buAutoNum type="arabicPeriod"/>
            </a:pPr>
            <a:endParaRPr lang="es-CO" sz="1350" dirty="0">
              <a:solidFill>
                <a:srgbClr val="002060"/>
              </a:solidFill>
            </a:endParaRPr>
          </a:p>
          <a:p>
            <a:pPr marL="342900" indent="-342900" algn="just">
              <a:buFont typeface="+mj-lt"/>
              <a:buAutoNum type="arabicPeriod"/>
            </a:pPr>
            <a:endParaRPr lang="es-CO" sz="1350" dirty="0" smtClean="0">
              <a:solidFill>
                <a:srgbClr val="002060"/>
              </a:solidFill>
            </a:endParaRPr>
          </a:p>
          <a:p>
            <a:pPr marL="342900" indent="-342900" algn="just">
              <a:buFont typeface="+mj-lt"/>
              <a:buAutoNum type="arabicPeriod"/>
            </a:pPr>
            <a:endParaRPr lang="es-CO" sz="1350" dirty="0" smtClean="0">
              <a:solidFill>
                <a:srgbClr val="002060"/>
              </a:solidFill>
            </a:endParaRPr>
          </a:p>
          <a:p>
            <a:pPr marL="342900" indent="-342900" algn="just">
              <a:buFont typeface="+mj-lt"/>
              <a:buAutoNum type="arabicPeriod"/>
            </a:pPr>
            <a:endParaRPr lang="es-CO" sz="1350" dirty="0">
              <a:solidFill>
                <a:srgbClr val="002060"/>
              </a:solidFill>
            </a:endParaRPr>
          </a:p>
          <a:p>
            <a:pPr marL="342900" indent="-342900" algn="just">
              <a:buFont typeface="+mj-lt"/>
              <a:buAutoNum type="arabicPeriod"/>
            </a:pPr>
            <a:endParaRPr lang="es-CO" sz="1350" dirty="0">
              <a:solidFill>
                <a:srgbClr val="002060"/>
              </a:solidFill>
            </a:endParaRPr>
          </a:p>
          <a:p>
            <a:pPr marL="342900" indent="-342900" algn="just">
              <a:buFont typeface="+mj-lt"/>
              <a:buAutoNum type="arabicPeriod"/>
            </a:pPr>
            <a:r>
              <a:rPr lang="es-CO" sz="1350" b="1" dirty="0" err="1">
                <a:solidFill>
                  <a:srgbClr val="002060"/>
                </a:solidFill>
              </a:rPr>
              <a:t>fecha_original</a:t>
            </a:r>
            <a:r>
              <a:rPr lang="es-CO" sz="1350" b="1" dirty="0">
                <a:solidFill>
                  <a:srgbClr val="002060"/>
                </a:solidFill>
              </a:rPr>
              <a:t>:</a:t>
            </a:r>
            <a:r>
              <a:rPr lang="es-CO" sz="1350" dirty="0">
                <a:solidFill>
                  <a:srgbClr val="002060"/>
                </a:solidFill>
              </a:rPr>
              <a:t> Fecha del día que se registró la operación hoy o día anterior (posición 1643</a:t>
            </a:r>
            <a:r>
              <a:rPr lang="es-CO" sz="1350" dirty="0" smtClean="0">
                <a:solidFill>
                  <a:srgbClr val="002060"/>
                </a:solidFill>
              </a:rPr>
              <a:t>).</a:t>
            </a:r>
          </a:p>
          <a:p>
            <a:pPr marL="342900" indent="-342900" algn="just">
              <a:buFont typeface="+mj-lt"/>
              <a:buAutoNum type="arabicPeriod"/>
            </a:pPr>
            <a:endParaRPr lang="es-CO" sz="1350" dirty="0" smtClean="0">
              <a:solidFill>
                <a:srgbClr val="002060"/>
              </a:solidFill>
            </a:endParaRPr>
          </a:p>
          <a:p>
            <a:pPr marL="457200" lvl="2" algn="just"/>
            <a:r>
              <a:rPr lang="es-CO" sz="1350" u="sng" dirty="0">
                <a:solidFill>
                  <a:srgbClr val="002060"/>
                </a:solidFill>
              </a:rPr>
              <a:t>Después de realizar la anulación, se procede a ingresar la nueva operación.</a:t>
            </a:r>
          </a:p>
          <a:p>
            <a:pPr marL="342900" indent="-342900" algn="just">
              <a:buFont typeface="+mj-lt"/>
              <a:buAutoNum type="arabicPeriod"/>
            </a:pPr>
            <a:endParaRPr lang="es-CO" sz="1350" dirty="0">
              <a:solidFill>
                <a:srgbClr val="002060"/>
              </a:solidFill>
            </a:endParaRPr>
          </a:p>
          <a:p>
            <a:pPr algn="just"/>
            <a:endParaRPr lang="es-CO" sz="1350" dirty="0" smtClean="0">
              <a:solidFill>
                <a:srgbClr val="002060"/>
              </a:solidFill>
            </a:endParaRPr>
          </a:p>
          <a:p>
            <a:pPr lvl="1" algn="just"/>
            <a:endParaRPr lang="es-CO" sz="1350" dirty="0" smtClean="0">
              <a:solidFill>
                <a:srgbClr val="002060"/>
              </a:solidFill>
            </a:endParaRPr>
          </a:p>
        </p:txBody>
      </p:sp>
      <p:sp>
        <p:nvSpPr>
          <p:cNvPr id="9" name="8 Rectángulo"/>
          <p:cNvSpPr/>
          <p:nvPr/>
        </p:nvSpPr>
        <p:spPr>
          <a:xfrm>
            <a:off x="72008" y="5949280"/>
            <a:ext cx="395536"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11" name="10 Tabla"/>
          <p:cNvGraphicFramePr>
            <a:graphicFrameLocks noGrp="1"/>
          </p:cNvGraphicFramePr>
          <p:nvPr>
            <p:extLst>
              <p:ext uri="{D42A27DB-BD31-4B8C-83A1-F6EECF244321}">
                <p14:modId xmlns:p14="http://schemas.microsoft.com/office/powerpoint/2010/main" val="1187380844"/>
              </p:ext>
            </p:extLst>
          </p:nvPr>
        </p:nvGraphicFramePr>
        <p:xfrm>
          <a:off x="4932040" y="1916832"/>
          <a:ext cx="3744416" cy="914400"/>
        </p:xfrm>
        <a:graphic>
          <a:graphicData uri="http://schemas.openxmlformats.org/drawingml/2006/table">
            <a:tbl>
              <a:tblPr firstRow="1" bandRow="1">
                <a:tableStyleId>{5C22544A-7EE6-4342-B048-85BDC9FD1C3A}</a:tableStyleId>
              </a:tblPr>
              <a:tblGrid>
                <a:gridCol w="2050397"/>
                <a:gridCol w="1694019"/>
              </a:tblGrid>
              <a:tr h="233581">
                <a:tc>
                  <a:txBody>
                    <a:bodyPr/>
                    <a:lstStyle/>
                    <a:p>
                      <a:pPr algn="ctr"/>
                      <a:r>
                        <a:rPr lang="es-CO" sz="1400" dirty="0" smtClean="0"/>
                        <a:t>RAZÓN</a:t>
                      </a:r>
                      <a:r>
                        <a:rPr lang="es-CO" sz="1400" baseline="0" dirty="0" smtClean="0"/>
                        <a:t> DE ANULACIÓN</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s-CO" sz="1400" dirty="0" smtClean="0"/>
                        <a:t>IDENTIFICACIÓN API</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r>
              <a:tr h="233581">
                <a:tc>
                  <a:txBody>
                    <a:bodyPr/>
                    <a:lstStyle/>
                    <a:p>
                      <a:pPr lvl="0" algn="just"/>
                      <a:r>
                        <a:rPr lang="es-CO" sz="1400" dirty="0" smtClean="0">
                          <a:solidFill>
                            <a:srgbClr val="002060"/>
                          </a:solidFill>
                        </a:rPr>
                        <a:t>Modificación</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M</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dirty="0" smtClean="0">
                          <a:solidFill>
                            <a:srgbClr val="002060"/>
                          </a:solidFill>
                        </a:rPr>
                        <a:t>Error</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E</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2" name="11 Tabla"/>
          <p:cNvGraphicFramePr>
            <a:graphicFrameLocks noGrp="1"/>
          </p:cNvGraphicFramePr>
          <p:nvPr>
            <p:extLst>
              <p:ext uri="{D42A27DB-BD31-4B8C-83A1-F6EECF244321}">
                <p14:modId xmlns:p14="http://schemas.microsoft.com/office/powerpoint/2010/main" val="517264991"/>
              </p:ext>
            </p:extLst>
          </p:nvPr>
        </p:nvGraphicFramePr>
        <p:xfrm>
          <a:off x="1403648" y="4458816"/>
          <a:ext cx="3744416" cy="914400"/>
        </p:xfrm>
        <a:graphic>
          <a:graphicData uri="http://schemas.openxmlformats.org/drawingml/2006/table">
            <a:tbl>
              <a:tblPr firstRow="1" bandRow="1">
                <a:tableStyleId>{5C22544A-7EE6-4342-B048-85BDC9FD1C3A}</a:tableStyleId>
              </a:tblPr>
              <a:tblGrid>
                <a:gridCol w="2050397"/>
                <a:gridCol w="1694019"/>
              </a:tblGrid>
              <a:tr h="233581">
                <a:tc>
                  <a:txBody>
                    <a:bodyPr/>
                    <a:lstStyle/>
                    <a:p>
                      <a:pPr algn="ctr"/>
                      <a:r>
                        <a:rPr lang="es-CO" sz="1400" dirty="0" smtClean="0"/>
                        <a:t>RAZÓN</a:t>
                      </a:r>
                      <a:r>
                        <a:rPr lang="es-CO" sz="1400" baseline="0" dirty="0" smtClean="0"/>
                        <a:t> DE ANULACIÓN</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s-CO" sz="1400" dirty="0" smtClean="0"/>
                        <a:t>IDENTIFICACIÓN API</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r>
              <a:tr h="233581">
                <a:tc>
                  <a:txBody>
                    <a:bodyPr/>
                    <a:lstStyle/>
                    <a:p>
                      <a:pPr lvl="0" algn="just"/>
                      <a:r>
                        <a:rPr lang="es-CO" sz="1400" dirty="0" smtClean="0">
                          <a:solidFill>
                            <a:srgbClr val="002060"/>
                          </a:solidFill>
                        </a:rPr>
                        <a:t>Modificación</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M</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dirty="0" smtClean="0">
                          <a:solidFill>
                            <a:srgbClr val="002060"/>
                          </a:solidFill>
                        </a:rPr>
                        <a:t>Error</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E</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4391000"/>
            <a:ext cx="781050" cy="838200"/>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1614" y="5471120"/>
            <a:ext cx="1466850" cy="838200"/>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10" name="9 Flecha derecha"/>
          <p:cNvSpPr/>
          <p:nvPr/>
        </p:nvSpPr>
        <p:spPr>
          <a:xfrm rot="5400000">
            <a:off x="3299833" y="4078495"/>
            <a:ext cx="312085" cy="21602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347127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AGENDA</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Rectangle 4"/>
          <p:cNvSpPr>
            <a:spLocks noChangeArrowheads="1"/>
          </p:cNvSpPr>
          <p:nvPr/>
        </p:nvSpPr>
        <p:spPr bwMode="auto">
          <a:xfrm>
            <a:off x="611560" y="1556792"/>
            <a:ext cx="8064500" cy="3328400"/>
          </a:xfrm>
          <a:prstGeom prst="rect">
            <a:avLst/>
          </a:prstGeom>
          <a:noFill/>
          <a:ln w="9525">
            <a:noFill/>
            <a:miter lim="800000"/>
            <a:headEnd/>
            <a:tailEnd/>
          </a:ln>
          <a:effectLst/>
        </p:spPr>
        <p:txBody>
          <a:bodyPr anchor="ctr"/>
          <a:lstStyle/>
          <a:p>
            <a:pPr marL="363538" indent="-363538">
              <a:buFont typeface="+mj-lt"/>
              <a:buAutoNum type="arabicPeriod"/>
              <a:defRPr/>
            </a:pPr>
            <a:r>
              <a:rPr lang="en-US" sz="2800" dirty="0" err="1" smtClean="0">
                <a:solidFill>
                  <a:srgbClr val="002060"/>
                </a:solidFill>
              </a:rPr>
              <a:t>Cambios</a:t>
            </a:r>
            <a:r>
              <a:rPr lang="en-US" sz="2800" dirty="0" smtClean="0">
                <a:solidFill>
                  <a:srgbClr val="002060"/>
                </a:solidFill>
              </a:rPr>
              <a:t> </a:t>
            </a:r>
            <a:r>
              <a:rPr lang="en-US" sz="2800" dirty="0" err="1" smtClean="0">
                <a:solidFill>
                  <a:srgbClr val="002060"/>
                </a:solidFill>
              </a:rPr>
              <a:t>en</a:t>
            </a:r>
            <a:r>
              <a:rPr lang="en-US" sz="2800" dirty="0" smtClean="0">
                <a:solidFill>
                  <a:srgbClr val="002060"/>
                </a:solidFill>
              </a:rPr>
              <a:t> </a:t>
            </a:r>
            <a:r>
              <a:rPr lang="en-US" sz="2800" dirty="0">
                <a:solidFill>
                  <a:srgbClr val="002060"/>
                </a:solidFill>
              </a:rPr>
              <a:t>l</a:t>
            </a:r>
            <a:r>
              <a:rPr lang="en-US" sz="2800" dirty="0" smtClean="0">
                <a:solidFill>
                  <a:srgbClr val="002060"/>
                </a:solidFill>
              </a:rPr>
              <a:t>a </a:t>
            </a:r>
            <a:r>
              <a:rPr lang="en-US" sz="2800" dirty="0" err="1" smtClean="0">
                <a:solidFill>
                  <a:srgbClr val="002060"/>
                </a:solidFill>
              </a:rPr>
              <a:t>Ventana</a:t>
            </a:r>
            <a:r>
              <a:rPr lang="en-US" sz="2800" dirty="0" smtClean="0">
                <a:solidFill>
                  <a:srgbClr val="002060"/>
                </a:solidFill>
              </a:rPr>
              <a:t> de </a:t>
            </a:r>
            <a:r>
              <a:rPr lang="en-US" sz="2800" dirty="0" err="1" smtClean="0">
                <a:solidFill>
                  <a:srgbClr val="002060"/>
                </a:solidFill>
              </a:rPr>
              <a:t>Registro</a:t>
            </a:r>
            <a:r>
              <a:rPr lang="en-US" sz="2800" dirty="0" smtClean="0">
                <a:solidFill>
                  <a:srgbClr val="002060"/>
                </a:solidFill>
              </a:rPr>
              <a:t> de </a:t>
            </a:r>
            <a:r>
              <a:rPr lang="en-US" sz="2800" dirty="0" err="1" smtClean="0">
                <a:solidFill>
                  <a:srgbClr val="002060"/>
                </a:solidFill>
              </a:rPr>
              <a:t>Divisas</a:t>
            </a:r>
            <a:endParaRPr lang="en-US" sz="2800" dirty="0" smtClean="0">
              <a:solidFill>
                <a:srgbClr val="002060"/>
              </a:solidFill>
            </a:endParaRPr>
          </a:p>
          <a:p>
            <a:pPr marL="363538" indent="-363538">
              <a:buFont typeface="+mj-lt"/>
              <a:buAutoNum type="arabicPeriod"/>
              <a:defRPr/>
            </a:pPr>
            <a:endParaRPr lang="en-US" sz="2800" dirty="0" smtClean="0">
              <a:solidFill>
                <a:srgbClr val="002060"/>
              </a:solidFill>
            </a:endParaRPr>
          </a:p>
          <a:p>
            <a:pPr marL="363538" indent="-363538">
              <a:buFont typeface="+mj-lt"/>
              <a:buAutoNum type="arabicPeriod"/>
              <a:defRPr/>
            </a:pPr>
            <a:r>
              <a:rPr lang="en-US" sz="2800" dirty="0" smtClean="0">
                <a:solidFill>
                  <a:srgbClr val="002060"/>
                </a:solidFill>
              </a:rPr>
              <a:t>Nuevo </a:t>
            </a:r>
            <a:r>
              <a:rPr lang="en-US" sz="2800" dirty="0" err="1" smtClean="0">
                <a:solidFill>
                  <a:srgbClr val="002060"/>
                </a:solidFill>
              </a:rPr>
              <a:t>Tipo</a:t>
            </a:r>
            <a:r>
              <a:rPr lang="en-US" sz="2800" dirty="0" smtClean="0">
                <a:solidFill>
                  <a:srgbClr val="002060"/>
                </a:solidFill>
              </a:rPr>
              <a:t> de </a:t>
            </a:r>
            <a:r>
              <a:rPr lang="en-US" sz="2800" dirty="0" err="1" smtClean="0">
                <a:solidFill>
                  <a:srgbClr val="002060"/>
                </a:solidFill>
              </a:rPr>
              <a:t>Entidad</a:t>
            </a:r>
            <a:r>
              <a:rPr lang="en-US" sz="2800" dirty="0" smtClean="0">
                <a:solidFill>
                  <a:srgbClr val="002060"/>
                </a:solidFill>
              </a:rPr>
              <a:t> “</a:t>
            </a:r>
            <a:r>
              <a:rPr lang="en-US" sz="2800" dirty="0" err="1" smtClean="0">
                <a:solidFill>
                  <a:srgbClr val="002060"/>
                </a:solidFill>
              </a:rPr>
              <a:t>Entidad</a:t>
            </a:r>
            <a:r>
              <a:rPr lang="en-US" sz="2800" dirty="0" smtClean="0">
                <a:solidFill>
                  <a:srgbClr val="002060"/>
                </a:solidFill>
              </a:rPr>
              <a:t> </a:t>
            </a:r>
            <a:r>
              <a:rPr lang="en-US" sz="2800" dirty="0" err="1" smtClean="0">
                <a:solidFill>
                  <a:srgbClr val="002060"/>
                </a:solidFill>
              </a:rPr>
              <a:t>Vigilada</a:t>
            </a:r>
            <a:r>
              <a:rPr lang="en-US" sz="2800" dirty="0" smtClean="0">
                <a:solidFill>
                  <a:srgbClr val="002060"/>
                </a:solidFill>
              </a:rPr>
              <a:t>”</a:t>
            </a:r>
          </a:p>
          <a:p>
            <a:pPr marL="363538" indent="-363538">
              <a:buFont typeface="+mj-lt"/>
              <a:buAutoNum type="arabicPeriod"/>
              <a:defRPr/>
            </a:pPr>
            <a:endParaRPr lang="en-US" sz="2800" dirty="0" smtClean="0">
              <a:solidFill>
                <a:srgbClr val="002060"/>
              </a:solidFill>
            </a:endParaRPr>
          </a:p>
          <a:p>
            <a:pPr marL="363538" indent="-363538">
              <a:buFont typeface="+mj-lt"/>
              <a:buAutoNum type="arabicPeriod"/>
              <a:defRPr/>
            </a:pPr>
            <a:r>
              <a:rPr lang="en-US" sz="2800" dirty="0" smtClean="0">
                <a:solidFill>
                  <a:srgbClr val="002060"/>
                </a:solidFill>
              </a:rPr>
              <a:t>Nuevo Campo “</a:t>
            </a:r>
            <a:r>
              <a:rPr lang="en-US" sz="2800" dirty="0" err="1" smtClean="0">
                <a:solidFill>
                  <a:srgbClr val="002060"/>
                </a:solidFill>
              </a:rPr>
              <a:t>Beneficiario</a:t>
            </a:r>
            <a:r>
              <a:rPr lang="en-US" sz="2800" dirty="0" smtClean="0">
                <a:solidFill>
                  <a:srgbClr val="002060"/>
                </a:solidFill>
              </a:rPr>
              <a:t>” y “</a:t>
            </a:r>
            <a:r>
              <a:rPr lang="en-US" sz="2800" dirty="0" err="1" smtClean="0">
                <a:solidFill>
                  <a:srgbClr val="002060"/>
                </a:solidFill>
              </a:rPr>
              <a:t>Tercero</a:t>
            </a:r>
            <a:r>
              <a:rPr lang="en-US" sz="2800" dirty="0" smtClean="0">
                <a:solidFill>
                  <a:srgbClr val="002060"/>
                </a:solidFill>
              </a:rPr>
              <a:t> Offshore”</a:t>
            </a:r>
          </a:p>
          <a:p>
            <a:pPr marL="363538" indent="-363538">
              <a:buFont typeface="+mj-lt"/>
              <a:buAutoNum type="arabicPeriod"/>
              <a:defRPr/>
            </a:pPr>
            <a:endParaRPr lang="en-US" sz="2800" dirty="0" smtClean="0">
              <a:solidFill>
                <a:srgbClr val="002060"/>
              </a:solidFill>
            </a:endParaRPr>
          </a:p>
          <a:p>
            <a:pPr marL="363538" indent="-363538">
              <a:buFont typeface="+mj-lt"/>
              <a:buAutoNum type="arabicPeriod"/>
              <a:defRPr/>
            </a:pPr>
            <a:r>
              <a:rPr lang="en-US" sz="2800" dirty="0" err="1" smtClean="0">
                <a:solidFill>
                  <a:srgbClr val="002060"/>
                </a:solidFill>
              </a:rPr>
              <a:t>Modificación</a:t>
            </a:r>
            <a:r>
              <a:rPr lang="en-US" sz="2800" dirty="0" smtClean="0">
                <a:solidFill>
                  <a:srgbClr val="002060"/>
                </a:solidFill>
              </a:rPr>
              <a:t> de </a:t>
            </a:r>
            <a:r>
              <a:rPr lang="en-US" sz="2800" dirty="0" err="1" smtClean="0">
                <a:solidFill>
                  <a:srgbClr val="002060"/>
                </a:solidFill>
              </a:rPr>
              <a:t>Operaciones</a:t>
            </a:r>
            <a:r>
              <a:rPr lang="en-US" sz="2800" dirty="0" smtClean="0">
                <a:solidFill>
                  <a:srgbClr val="002060"/>
                </a:solidFill>
              </a:rPr>
              <a:t> </a:t>
            </a:r>
            <a:r>
              <a:rPr lang="en-US" sz="2800" dirty="0" err="1" smtClean="0">
                <a:solidFill>
                  <a:srgbClr val="002060"/>
                </a:solidFill>
              </a:rPr>
              <a:t>Sobre</a:t>
            </a:r>
            <a:r>
              <a:rPr lang="en-US" sz="2800" dirty="0" smtClean="0">
                <a:solidFill>
                  <a:srgbClr val="002060"/>
                </a:solidFill>
              </a:rPr>
              <a:t> Productos </a:t>
            </a:r>
            <a:r>
              <a:rPr lang="en-US" sz="2800" dirty="0" err="1" smtClean="0">
                <a:solidFill>
                  <a:srgbClr val="002060"/>
                </a:solidFill>
              </a:rPr>
              <a:t>Derivados</a:t>
            </a:r>
            <a:r>
              <a:rPr lang="en-US" sz="2800" dirty="0" smtClean="0">
                <a:solidFill>
                  <a:srgbClr val="002060"/>
                </a:solidFill>
              </a:rPr>
              <a:t> </a:t>
            </a:r>
            <a:endParaRPr lang="en-US" sz="2800" dirty="0">
              <a:solidFill>
                <a:srgbClr val="002060"/>
              </a:solidFill>
              <a:effectLst>
                <a:outerShdw blurRad="38100" dist="38100" dir="2700000" algn="tl">
                  <a:srgbClr val="C0C0C0"/>
                </a:outerShdw>
              </a:effectLst>
            </a:endParaRPr>
          </a:p>
        </p:txBody>
      </p:sp>
    </p:spTree>
    <p:extLst>
      <p:ext uri="{BB962C8B-B14F-4D97-AF65-F5344CB8AC3E}">
        <p14:creationId xmlns:p14="http://schemas.microsoft.com/office/powerpoint/2010/main" val="2970335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28 CuadroTexto"/>
          <p:cNvSpPr txBox="1"/>
          <p:nvPr/>
        </p:nvSpPr>
        <p:spPr>
          <a:xfrm>
            <a:off x="899592" y="2855838"/>
            <a:ext cx="7397744" cy="1077218"/>
          </a:xfrm>
          <a:prstGeom prst="rect">
            <a:avLst/>
          </a:prstGeom>
          <a:noFill/>
        </p:spPr>
        <p:txBody>
          <a:bodyPr wrap="square" rtlCol="0">
            <a:spAutoFit/>
          </a:bodyPr>
          <a:lstStyle/>
          <a:p>
            <a:pPr algn="ctr"/>
            <a:r>
              <a:rPr lang="es-CO" sz="3200" b="1" dirty="0" smtClean="0">
                <a:solidFill>
                  <a:srgbClr val="002060"/>
                </a:solidFill>
              </a:rPr>
              <a:t>CAMBIOS EN LA VENTANA “REGISTRO DE DIVISAS”</a:t>
            </a:r>
            <a:endParaRPr lang="es-CO" sz="3200" b="1" dirty="0">
              <a:solidFill>
                <a:srgbClr val="002060"/>
              </a:solidFill>
            </a:endParaRPr>
          </a:p>
        </p:txBody>
      </p:sp>
    </p:spTree>
    <p:extLst>
      <p:ext uri="{BB962C8B-B14F-4D97-AF65-F5344CB8AC3E}">
        <p14:creationId xmlns:p14="http://schemas.microsoft.com/office/powerpoint/2010/main" val="27736963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CAMBIOS EN LA VENTANA “REGISTRO DE DIVISAS”</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16" name="15 CuadroTexto"/>
          <p:cNvSpPr txBox="1"/>
          <p:nvPr/>
        </p:nvSpPr>
        <p:spPr>
          <a:xfrm>
            <a:off x="144488" y="1052736"/>
            <a:ext cx="8820000" cy="2462213"/>
          </a:xfrm>
          <a:prstGeom prst="rect">
            <a:avLst/>
          </a:prstGeom>
          <a:noFill/>
        </p:spPr>
        <p:txBody>
          <a:bodyPr wrap="square" rtlCol="0">
            <a:spAutoFit/>
          </a:bodyPr>
          <a:lstStyle/>
          <a:p>
            <a:pPr marL="285750" indent="-285750" algn="just">
              <a:buFont typeface="Wingdings" panose="05000000000000000000" pitchFamily="2" charset="2"/>
              <a:buChar char="ü"/>
            </a:pPr>
            <a:r>
              <a:rPr lang="es-CO" sz="1400" dirty="0" smtClean="0">
                <a:solidFill>
                  <a:srgbClr val="002060"/>
                </a:solidFill>
              </a:rPr>
              <a:t>En la ventana “Registro de Divisas” se incluye la opción “Entidad Vigilada TRM”, la cual solo permite seleccionar contrapartes que se encuentren en el listado de entidades vigiladas por la Superintendencia Financiera de Colombia.</a:t>
            </a:r>
          </a:p>
          <a:p>
            <a:pPr marL="285750" indent="-285750" algn="just">
              <a:buFont typeface="Wingdings" panose="05000000000000000000" pitchFamily="2" charset="2"/>
              <a:buChar char="ü"/>
            </a:pPr>
            <a:endParaRPr lang="es-CO" sz="1400" dirty="0">
              <a:solidFill>
                <a:srgbClr val="002060"/>
              </a:solidFill>
            </a:endParaRPr>
          </a:p>
          <a:p>
            <a:pPr marL="285750" indent="-285750" algn="just">
              <a:buFont typeface="Wingdings" panose="05000000000000000000" pitchFamily="2" charset="2"/>
              <a:buChar char="ü"/>
            </a:pPr>
            <a:r>
              <a:rPr lang="es-CO" sz="1400" dirty="0" smtClean="0">
                <a:solidFill>
                  <a:srgbClr val="002060"/>
                </a:solidFill>
              </a:rPr>
              <a:t>Se adiciona el campo “Beneficiario” en la ventana “Registro de Divisas”, en el cual los usuarios pueden indicar el tipo de identificación, la identificación y el nombre de la entidad beneficiaria  u ordenante de la operación en los casos que sea necesario.</a:t>
            </a:r>
          </a:p>
          <a:p>
            <a:pPr marL="285750" indent="-285750" algn="just">
              <a:buFont typeface="Wingdings" panose="05000000000000000000" pitchFamily="2" charset="2"/>
              <a:buChar char="ü"/>
            </a:pPr>
            <a:endParaRPr lang="es-CO" sz="1400" dirty="0">
              <a:solidFill>
                <a:srgbClr val="002060"/>
              </a:solidFill>
            </a:endParaRPr>
          </a:p>
          <a:p>
            <a:pPr marL="285750" indent="-285750" algn="just">
              <a:buFont typeface="Wingdings" panose="05000000000000000000" pitchFamily="2" charset="2"/>
              <a:buChar char="ü"/>
            </a:pPr>
            <a:r>
              <a:rPr lang="es-CO" sz="1400" dirty="0" smtClean="0">
                <a:solidFill>
                  <a:srgbClr val="002060"/>
                </a:solidFill>
              </a:rPr>
              <a:t>Cuando el usuario indique que la operación tiene un beneficiario u ordenante, se habilita el </a:t>
            </a:r>
            <a:r>
              <a:rPr lang="es-CO" sz="1400" dirty="0" err="1" smtClean="0">
                <a:solidFill>
                  <a:srgbClr val="002060"/>
                </a:solidFill>
              </a:rPr>
              <a:t>checkbox</a:t>
            </a:r>
            <a:r>
              <a:rPr lang="es-CO" sz="1400" dirty="0" smtClean="0">
                <a:solidFill>
                  <a:srgbClr val="002060"/>
                </a:solidFill>
              </a:rPr>
              <a:t> “Tercero Offshore”. Esta opción deberá marcarse obligatoriamente cuando el tercero beneficiario sea una entidad del exterior.</a:t>
            </a:r>
          </a:p>
        </p:txBody>
      </p:sp>
      <p:pic>
        <p:nvPicPr>
          <p:cNvPr id="3" name="Imagen 3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3501008"/>
            <a:ext cx="6027706" cy="3134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83503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28 CuadroTexto"/>
          <p:cNvSpPr txBox="1"/>
          <p:nvPr/>
        </p:nvSpPr>
        <p:spPr>
          <a:xfrm>
            <a:off x="122829" y="3068960"/>
            <a:ext cx="8951270" cy="584775"/>
          </a:xfrm>
          <a:prstGeom prst="rect">
            <a:avLst/>
          </a:prstGeom>
          <a:noFill/>
        </p:spPr>
        <p:txBody>
          <a:bodyPr wrap="square" rtlCol="0" anchor="ctr">
            <a:spAutoFit/>
          </a:bodyPr>
          <a:lstStyle/>
          <a:p>
            <a:pPr algn="ctr"/>
            <a:r>
              <a:rPr lang="es-CO" sz="3200" b="1" dirty="0" smtClean="0">
                <a:solidFill>
                  <a:srgbClr val="002060"/>
                </a:solidFill>
              </a:rPr>
              <a:t>NUEVO TIPO DE ENTIDAD “ENTIDAD VIGILADA”</a:t>
            </a:r>
            <a:endParaRPr lang="es-CO" sz="3200" b="1" dirty="0">
              <a:solidFill>
                <a:srgbClr val="002060"/>
              </a:solidFill>
            </a:endParaRPr>
          </a:p>
        </p:txBody>
      </p:sp>
    </p:spTree>
    <p:extLst>
      <p:ext uri="{BB962C8B-B14F-4D97-AF65-F5344CB8AC3E}">
        <p14:creationId xmlns:p14="http://schemas.microsoft.com/office/powerpoint/2010/main" val="24450889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31" descr="image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2070095"/>
            <a:ext cx="1920614" cy="998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NUEVO TIPO DE ENTIDAD “ENTIDAD VIGILADA”</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5 CuadroTexto"/>
          <p:cNvSpPr txBox="1"/>
          <p:nvPr/>
        </p:nvSpPr>
        <p:spPr>
          <a:xfrm>
            <a:off x="144488" y="1052736"/>
            <a:ext cx="8820000" cy="523220"/>
          </a:xfrm>
          <a:prstGeom prst="rect">
            <a:avLst/>
          </a:prstGeom>
          <a:noFill/>
        </p:spPr>
        <p:txBody>
          <a:bodyPr wrap="square" rtlCol="0">
            <a:spAutoFit/>
          </a:bodyPr>
          <a:lstStyle/>
          <a:p>
            <a:pPr marL="285750" indent="-285750" algn="just">
              <a:buFont typeface="Wingdings" panose="05000000000000000000" pitchFamily="2" charset="2"/>
              <a:buChar char="ü"/>
            </a:pPr>
            <a:r>
              <a:rPr lang="es-CO" sz="1400" dirty="0" smtClean="0">
                <a:solidFill>
                  <a:srgbClr val="002060"/>
                </a:solidFill>
              </a:rPr>
              <a:t>En el Sistema SET-FX se actualiza el listado de “Tipos de Entidad”, incluyendo una nueva clase denominada “Entidad Vigilada TRM”, la cual se identifica con la letra “T”.</a:t>
            </a:r>
          </a:p>
        </p:txBody>
      </p:sp>
      <p:cxnSp>
        <p:nvCxnSpPr>
          <p:cNvPr id="9" name="8 Conector recto"/>
          <p:cNvCxnSpPr/>
          <p:nvPr/>
        </p:nvCxnSpPr>
        <p:spPr>
          <a:xfrm>
            <a:off x="4572000" y="3805460"/>
            <a:ext cx="0" cy="261847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251520" y="3714429"/>
            <a:ext cx="4176464" cy="338554"/>
          </a:xfrm>
          <a:prstGeom prst="rect">
            <a:avLst/>
          </a:prstGeom>
          <a:noFill/>
        </p:spPr>
        <p:txBody>
          <a:bodyPr wrap="square" rtlCol="0">
            <a:spAutoFit/>
          </a:bodyPr>
          <a:lstStyle/>
          <a:p>
            <a:pPr algn="ctr"/>
            <a:r>
              <a:rPr lang="es-CO" sz="1600" b="1" dirty="0" smtClean="0">
                <a:solidFill>
                  <a:srgbClr val="00B050"/>
                </a:solidFill>
                <a:effectLst>
                  <a:outerShdw blurRad="38100" dist="38100" dir="2700000" algn="tl">
                    <a:srgbClr val="000000">
                      <a:alpha val="43137"/>
                    </a:srgbClr>
                  </a:outerShdw>
                </a:effectLst>
              </a:rPr>
              <a:t>CAMBIOS DENTRO DEL API</a:t>
            </a:r>
            <a:endParaRPr lang="es-CO" sz="1600" b="1" dirty="0">
              <a:solidFill>
                <a:srgbClr val="00B050"/>
              </a:solidFill>
              <a:effectLst>
                <a:outerShdw blurRad="38100" dist="38100" dir="2700000" algn="tl">
                  <a:srgbClr val="000000">
                    <a:alpha val="43137"/>
                  </a:srgbClr>
                </a:outerShdw>
              </a:effectLst>
            </a:endParaRPr>
          </a:p>
        </p:txBody>
      </p:sp>
      <p:sp>
        <p:nvSpPr>
          <p:cNvPr id="11" name="10 CuadroTexto"/>
          <p:cNvSpPr txBox="1"/>
          <p:nvPr/>
        </p:nvSpPr>
        <p:spPr>
          <a:xfrm>
            <a:off x="4788024" y="3714429"/>
            <a:ext cx="4176464" cy="338554"/>
          </a:xfrm>
          <a:prstGeom prst="rect">
            <a:avLst/>
          </a:prstGeom>
          <a:noFill/>
        </p:spPr>
        <p:txBody>
          <a:bodyPr wrap="square" rtlCol="0">
            <a:spAutoFit/>
          </a:bodyPr>
          <a:lstStyle/>
          <a:p>
            <a:pPr algn="ctr"/>
            <a:r>
              <a:rPr lang="es-CO" sz="1600" b="1" dirty="0" smtClean="0">
                <a:solidFill>
                  <a:srgbClr val="00B050"/>
                </a:solidFill>
                <a:effectLst>
                  <a:outerShdw blurRad="38100" dist="38100" dir="2700000" algn="tl">
                    <a:srgbClr val="000000">
                      <a:alpha val="43137"/>
                    </a:srgbClr>
                  </a:outerShdw>
                </a:effectLst>
              </a:rPr>
              <a:t>CAMBIOS DENTRO DEL ARCHIVO PLANO</a:t>
            </a:r>
            <a:endParaRPr lang="es-CO" sz="1600" b="1" dirty="0">
              <a:solidFill>
                <a:srgbClr val="00B050"/>
              </a:solidFill>
              <a:effectLst>
                <a:outerShdw blurRad="38100" dist="38100" dir="2700000" algn="tl">
                  <a:srgbClr val="000000">
                    <a:alpha val="43137"/>
                  </a:srgbClr>
                </a:outerShdw>
              </a:effectLst>
            </a:endParaRPr>
          </a:p>
        </p:txBody>
      </p:sp>
      <p:sp>
        <p:nvSpPr>
          <p:cNvPr id="12" name="11 CuadroTexto"/>
          <p:cNvSpPr txBox="1"/>
          <p:nvPr/>
        </p:nvSpPr>
        <p:spPr>
          <a:xfrm>
            <a:off x="438086" y="4152140"/>
            <a:ext cx="3731324" cy="2246769"/>
          </a:xfrm>
          <a:prstGeom prst="rect">
            <a:avLst/>
          </a:prstGeom>
          <a:noFill/>
        </p:spPr>
        <p:txBody>
          <a:bodyPr wrap="square" rtlCol="0">
            <a:spAutoFit/>
          </a:bodyPr>
          <a:lstStyle/>
          <a:p>
            <a:pPr algn="just"/>
            <a:r>
              <a:rPr lang="es-CO" sz="1400" dirty="0">
                <a:solidFill>
                  <a:srgbClr val="002060"/>
                </a:solidFill>
              </a:rPr>
              <a:t>Se incluye una nueva letra “T” para identificar las “Entidades vigiladas TRM”. Este campo aparecerá en</a:t>
            </a:r>
            <a:r>
              <a:rPr lang="es-CO" sz="1400" dirty="0" smtClean="0">
                <a:solidFill>
                  <a:srgbClr val="002060"/>
                </a:solidFill>
              </a:rPr>
              <a:t>:</a:t>
            </a:r>
          </a:p>
          <a:p>
            <a:endParaRPr lang="es-CO" sz="1400" dirty="0">
              <a:solidFill>
                <a:srgbClr val="002060"/>
              </a:solidFill>
            </a:endParaRPr>
          </a:p>
          <a:p>
            <a:pPr marL="342900" indent="-342900">
              <a:buFont typeface="+mj-lt"/>
              <a:buAutoNum type="arabicPeriod"/>
            </a:pPr>
            <a:r>
              <a:rPr lang="es-CO" sz="1400" b="1" dirty="0" err="1">
                <a:solidFill>
                  <a:srgbClr val="002060"/>
                </a:solidFill>
              </a:rPr>
              <a:t>bandera_tipo_entidad_contraparte</a:t>
            </a:r>
            <a:r>
              <a:rPr lang="es-CO" sz="1400" b="1" dirty="0">
                <a:solidFill>
                  <a:srgbClr val="002060"/>
                </a:solidFill>
              </a:rPr>
              <a:t>: </a:t>
            </a:r>
            <a:r>
              <a:rPr lang="es-CO" sz="1400" dirty="0">
                <a:solidFill>
                  <a:srgbClr val="002060"/>
                </a:solidFill>
              </a:rPr>
              <a:t>identifica el tipo de entidad de la </a:t>
            </a:r>
            <a:r>
              <a:rPr lang="es-CO" sz="1400" dirty="0" smtClean="0">
                <a:solidFill>
                  <a:srgbClr val="002060"/>
                </a:solidFill>
              </a:rPr>
              <a:t>contraparte.</a:t>
            </a:r>
          </a:p>
          <a:p>
            <a:pPr marL="342900" indent="-342900">
              <a:buFont typeface="+mj-lt"/>
              <a:buAutoNum type="arabicPeriod"/>
            </a:pPr>
            <a:endParaRPr lang="es-CO" sz="1400" dirty="0" smtClean="0">
              <a:solidFill>
                <a:srgbClr val="002060"/>
              </a:solidFill>
            </a:endParaRPr>
          </a:p>
          <a:p>
            <a:pPr marL="342900" indent="-342900">
              <a:buFont typeface="+mj-lt"/>
              <a:buAutoNum type="arabicPeriod"/>
            </a:pPr>
            <a:r>
              <a:rPr lang="es-CO" sz="1400" b="1" dirty="0" err="1">
                <a:solidFill>
                  <a:srgbClr val="002060"/>
                </a:solidFill>
              </a:rPr>
              <a:t>tipo_entidad_comitente_contraparte</a:t>
            </a:r>
            <a:r>
              <a:rPr lang="es-CO" sz="1400" b="1" dirty="0">
                <a:solidFill>
                  <a:srgbClr val="002060"/>
                </a:solidFill>
              </a:rPr>
              <a:t>: </a:t>
            </a:r>
            <a:r>
              <a:rPr lang="es-CO" sz="1400" dirty="0">
                <a:solidFill>
                  <a:srgbClr val="002060"/>
                </a:solidFill>
              </a:rPr>
              <a:t>identifica el tipo de entidad del </a:t>
            </a:r>
            <a:r>
              <a:rPr lang="es-CO" sz="1400" dirty="0" smtClean="0">
                <a:solidFill>
                  <a:srgbClr val="002060"/>
                </a:solidFill>
              </a:rPr>
              <a:t>beneficiario.</a:t>
            </a:r>
          </a:p>
        </p:txBody>
      </p:sp>
      <p:sp>
        <p:nvSpPr>
          <p:cNvPr id="13" name="12 CuadroTexto"/>
          <p:cNvSpPr txBox="1"/>
          <p:nvPr/>
        </p:nvSpPr>
        <p:spPr>
          <a:xfrm>
            <a:off x="5017140" y="4152140"/>
            <a:ext cx="3731324" cy="2677656"/>
          </a:xfrm>
          <a:prstGeom prst="rect">
            <a:avLst/>
          </a:prstGeom>
          <a:noFill/>
        </p:spPr>
        <p:txBody>
          <a:bodyPr wrap="square" rtlCol="0">
            <a:spAutoFit/>
          </a:bodyPr>
          <a:lstStyle/>
          <a:p>
            <a:pPr algn="just"/>
            <a:r>
              <a:rPr lang="es-CO" sz="1400" dirty="0">
                <a:solidFill>
                  <a:srgbClr val="002060"/>
                </a:solidFill>
              </a:rPr>
              <a:t>Se incluye una nueva letra “T” para identificar las “Entidades vigiladas TRM”. Este campo aparecerá en</a:t>
            </a:r>
            <a:r>
              <a:rPr lang="es-CO" sz="1400" dirty="0" smtClean="0">
                <a:solidFill>
                  <a:srgbClr val="002060"/>
                </a:solidFill>
              </a:rPr>
              <a:t>:</a:t>
            </a:r>
          </a:p>
          <a:p>
            <a:endParaRPr lang="es-CO" sz="1400" dirty="0">
              <a:solidFill>
                <a:srgbClr val="002060"/>
              </a:solidFill>
            </a:endParaRPr>
          </a:p>
          <a:p>
            <a:pPr marL="342900" indent="-342900">
              <a:buFont typeface="+mj-lt"/>
              <a:buAutoNum type="arabicPeriod"/>
            </a:pPr>
            <a:r>
              <a:rPr lang="es-CO" sz="1400" b="1" dirty="0" err="1">
                <a:solidFill>
                  <a:srgbClr val="002060"/>
                </a:solidFill>
              </a:rPr>
              <a:t>tipo_entidad_comitente_contraparte</a:t>
            </a:r>
            <a:r>
              <a:rPr lang="es-CO" sz="1400" b="1" dirty="0">
                <a:solidFill>
                  <a:srgbClr val="002060"/>
                </a:solidFill>
              </a:rPr>
              <a:t>: </a:t>
            </a:r>
            <a:r>
              <a:rPr lang="es-CO" sz="1400" dirty="0">
                <a:solidFill>
                  <a:srgbClr val="002060"/>
                </a:solidFill>
              </a:rPr>
              <a:t>identifica el tipo de entidad de la contraparte (posición 518</a:t>
            </a:r>
            <a:r>
              <a:rPr lang="es-CO" sz="1400" dirty="0" smtClean="0">
                <a:solidFill>
                  <a:srgbClr val="002060"/>
                </a:solidFill>
              </a:rPr>
              <a:t>).</a:t>
            </a:r>
          </a:p>
          <a:p>
            <a:pPr marL="342900" indent="-342900">
              <a:buFont typeface="+mj-lt"/>
              <a:buAutoNum type="arabicPeriod"/>
            </a:pPr>
            <a:endParaRPr lang="es-CO" sz="1400" dirty="0">
              <a:solidFill>
                <a:srgbClr val="002060"/>
              </a:solidFill>
            </a:endParaRPr>
          </a:p>
          <a:p>
            <a:pPr marL="342900" indent="-342900">
              <a:buFont typeface="+mj-lt"/>
              <a:buAutoNum type="arabicPeriod"/>
            </a:pPr>
            <a:r>
              <a:rPr lang="es-CO" sz="1400" b="1" dirty="0" err="1" smtClean="0">
                <a:solidFill>
                  <a:srgbClr val="002060"/>
                </a:solidFill>
              </a:rPr>
              <a:t>tipo_entidad_comitente_contraparte</a:t>
            </a:r>
            <a:r>
              <a:rPr lang="es-CO" sz="1400" b="1" dirty="0">
                <a:solidFill>
                  <a:srgbClr val="002060"/>
                </a:solidFill>
              </a:rPr>
              <a:t>: </a:t>
            </a:r>
            <a:r>
              <a:rPr lang="es-CO" sz="1400" dirty="0">
                <a:solidFill>
                  <a:srgbClr val="002060"/>
                </a:solidFill>
              </a:rPr>
              <a:t>identifica el tipo de entidad del Beneficiario (posición 1360). </a:t>
            </a:r>
          </a:p>
          <a:p>
            <a:pPr marL="342900" indent="-342900">
              <a:buFont typeface="+mj-lt"/>
              <a:buAutoNum type="arabicPeriod"/>
            </a:pPr>
            <a:endParaRPr lang="es-CO" sz="1400" dirty="0" smtClean="0"/>
          </a:p>
        </p:txBody>
      </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1398" b="62372"/>
          <a:stretch/>
        </p:blipFill>
        <p:spPr bwMode="auto">
          <a:xfrm>
            <a:off x="691234" y="2699509"/>
            <a:ext cx="1864542" cy="873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784" y="1705229"/>
            <a:ext cx="3112979" cy="1867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2020501" y="3181759"/>
            <a:ext cx="522575" cy="1879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Forma"/>
          <p:cNvSpPr/>
          <p:nvPr/>
        </p:nvSpPr>
        <p:spPr>
          <a:xfrm rot="18045173" flipV="1">
            <a:off x="5006937" y="2527174"/>
            <a:ext cx="938857" cy="645819"/>
          </a:xfrm>
          <a:prstGeom prst="swooshArrow">
            <a:avLst>
              <a:gd name="adj1" fmla="val 25000"/>
              <a:gd name="adj2" fmla="val 25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8" name="7 Abrir llave"/>
          <p:cNvSpPr/>
          <p:nvPr/>
        </p:nvSpPr>
        <p:spPr>
          <a:xfrm>
            <a:off x="5868144" y="1705229"/>
            <a:ext cx="333607" cy="171338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graphicFrame>
        <p:nvGraphicFramePr>
          <p:cNvPr id="16" name="15 Objeto"/>
          <p:cNvGraphicFramePr>
            <a:graphicFrameLocks noChangeAspect="1"/>
          </p:cNvGraphicFramePr>
          <p:nvPr>
            <p:extLst>
              <p:ext uri="{D42A27DB-BD31-4B8C-83A1-F6EECF244321}">
                <p14:modId xmlns:p14="http://schemas.microsoft.com/office/powerpoint/2010/main" val="4132509889"/>
              </p:ext>
            </p:extLst>
          </p:nvPr>
        </p:nvGraphicFramePr>
        <p:xfrm>
          <a:off x="6228184" y="1916832"/>
          <a:ext cx="2664296" cy="994723"/>
        </p:xfrm>
        <a:graphic>
          <a:graphicData uri="http://schemas.openxmlformats.org/presentationml/2006/ole">
            <mc:AlternateContent xmlns:mc="http://schemas.openxmlformats.org/markup-compatibility/2006">
              <mc:Choice xmlns:v="urn:schemas-microsoft-com:vml" Requires="v">
                <p:oleObj spid="_x0000_s1035" name="Hoja de cálculo" r:id="rId6" imgW="3905385" imgH="1323885" progId="Excel.Sheet.12">
                  <p:embed/>
                </p:oleObj>
              </mc:Choice>
              <mc:Fallback>
                <p:oleObj name="Hoja de cálculo" r:id="rId6" imgW="3905385" imgH="1323885" progId="Excel.Sheet.12">
                  <p:embed/>
                  <p:pic>
                    <p:nvPicPr>
                      <p:cNvPr id="0" name=""/>
                      <p:cNvPicPr/>
                      <p:nvPr/>
                    </p:nvPicPr>
                    <p:blipFill>
                      <a:blip r:embed="rId7"/>
                      <a:stretch>
                        <a:fillRect/>
                      </a:stretch>
                    </p:blipFill>
                    <p:spPr>
                      <a:xfrm>
                        <a:off x="6228184" y="1916832"/>
                        <a:ext cx="2664296" cy="994723"/>
                      </a:xfrm>
                      <a:prstGeom prst="rect">
                        <a:avLst/>
                      </a:prstGeom>
                    </p:spPr>
                  </p:pic>
                </p:oleObj>
              </mc:Fallback>
            </mc:AlternateContent>
          </a:graphicData>
        </a:graphic>
      </p:graphicFrame>
      <p:sp>
        <p:nvSpPr>
          <p:cNvPr id="19" name="18 Rectángulo"/>
          <p:cNvSpPr/>
          <p:nvPr/>
        </p:nvSpPr>
        <p:spPr>
          <a:xfrm>
            <a:off x="6203032" y="2713495"/>
            <a:ext cx="2700000" cy="216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CuadroTexto"/>
          <p:cNvSpPr txBox="1"/>
          <p:nvPr/>
        </p:nvSpPr>
        <p:spPr>
          <a:xfrm>
            <a:off x="331372" y="1753071"/>
            <a:ext cx="2012696" cy="307777"/>
          </a:xfrm>
          <a:prstGeom prst="rect">
            <a:avLst/>
          </a:prstGeom>
          <a:noFill/>
        </p:spPr>
        <p:txBody>
          <a:bodyPr wrap="square" rtlCol="0">
            <a:spAutoFit/>
          </a:bodyPr>
          <a:lstStyle/>
          <a:p>
            <a:pPr algn="ctr"/>
            <a:r>
              <a:rPr lang="es-CO" sz="1400" b="1" dirty="0" smtClean="0">
                <a:solidFill>
                  <a:srgbClr val="002060"/>
                </a:solidFill>
              </a:rPr>
              <a:t>Ventana de Registro</a:t>
            </a:r>
            <a:endParaRPr lang="es-CO" sz="1400" b="1" dirty="0">
              <a:solidFill>
                <a:srgbClr val="002060"/>
              </a:solidFill>
            </a:endParaRPr>
          </a:p>
        </p:txBody>
      </p:sp>
    </p:spTree>
    <p:extLst>
      <p:ext uri="{BB962C8B-B14F-4D97-AF65-F5344CB8AC3E}">
        <p14:creationId xmlns:p14="http://schemas.microsoft.com/office/powerpoint/2010/main" val="1785986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28 CuadroTexto"/>
          <p:cNvSpPr txBox="1"/>
          <p:nvPr/>
        </p:nvSpPr>
        <p:spPr>
          <a:xfrm>
            <a:off x="122829" y="3068960"/>
            <a:ext cx="8951270" cy="584775"/>
          </a:xfrm>
          <a:prstGeom prst="rect">
            <a:avLst/>
          </a:prstGeom>
          <a:noFill/>
        </p:spPr>
        <p:txBody>
          <a:bodyPr wrap="square" rtlCol="0" anchor="ctr">
            <a:spAutoFit/>
          </a:bodyPr>
          <a:lstStyle/>
          <a:p>
            <a:pPr algn="ctr"/>
            <a:r>
              <a:rPr lang="es-CO" sz="3200" b="1" dirty="0" smtClean="0">
                <a:solidFill>
                  <a:srgbClr val="002060"/>
                </a:solidFill>
              </a:rPr>
              <a:t>BENEFICIARIO Y TERCERO OFFSHORE</a:t>
            </a:r>
            <a:endParaRPr lang="es-CO" sz="3200" b="1" dirty="0">
              <a:solidFill>
                <a:srgbClr val="002060"/>
              </a:solidFill>
            </a:endParaRPr>
          </a:p>
        </p:txBody>
      </p:sp>
    </p:spTree>
    <p:extLst>
      <p:ext uri="{BB962C8B-B14F-4D97-AF65-F5344CB8AC3E}">
        <p14:creationId xmlns:p14="http://schemas.microsoft.com/office/powerpoint/2010/main" val="3338100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BENEFICIARIO Y TERCERO OFFSHORE</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5 CuadroTexto"/>
          <p:cNvSpPr txBox="1"/>
          <p:nvPr/>
        </p:nvSpPr>
        <p:spPr>
          <a:xfrm>
            <a:off x="414670" y="1107901"/>
            <a:ext cx="4239477" cy="1384995"/>
          </a:xfrm>
          <a:prstGeom prst="rect">
            <a:avLst/>
          </a:prstGeom>
          <a:noFill/>
        </p:spPr>
        <p:txBody>
          <a:bodyPr wrap="square" rtlCol="0">
            <a:spAutoFit/>
          </a:bodyPr>
          <a:lstStyle/>
          <a:p>
            <a:pPr marL="285750" indent="-285750" algn="just">
              <a:buFont typeface="Wingdings" panose="05000000000000000000" pitchFamily="2" charset="2"/>
              <a:buChar char="ü"/>
            </a:pPr>
            <a:r>
              <a:rPr lang="es-CO" sz="1400" dirty="0" smtClean="0">
                <a:solidFill>
                  <a:srgbClr val="002060"/>
                </a:solidFill>
              </a:rPr>
              <a:t>Los cambios en la ventana de “Registro de Divisas” para el registro de operaciones con clientes, se efectúan en el  </a:t>
            </a:r>
            <a:r>
              <a:rPr lang="es-CO" sz="1400" u="sng" dirty="0" smtClean="0">
                <a:solidFill>
                  <a:srgbClr val="002060"/>
                </a:solidFill>
              </a:rPr>
              <a:t>mercado 174</a:t>
            </a:r>
            <a:r>
              <a:rPr lang="es-CO" sz="1400" dirty="0" smtClean="0">
                <a:solidFill>
                  <a:srgbClr val="002060"/>
                </a:solidFill>
              </a:rPr>
              <a:t>.</a:t>
            </a:r>
          </a:p>
          <a:p>
            <a:pPr marL="285750" indent="-285750" algn="just">
              <a:buFont typeface="Wingdings" panose="05000000000000000000" pitchFamily="2" charset="2"/>
              <a:buChar char="ü"/>
            </a:pPr>
            <a:endParaRPr lang="es-CO" sz="1400" dirty="0" smtClean="0">
              <a:solidFill>
                <a:srgbClr val="002060"/>
              </a:solidFill>
            </a:endParaRPr>
          </a:p>
          <a:p>
            <a:pPr marL="285750" indent="-285750" algn="just">
              <a:buFont typeface="Wingdings" panose="05000000000000000000" pitchFamily="2" charset="2"/>
              <a:buChar char="ü"/>
            </a:pPr>
            <a:r>
              <a:rPr lang="es-CO" sz="1400" dirty="0" smtClean="0">
                <a:solidFill>
                  <a:srgbClr val="002060"/>
                </a:solidFill>
              </a:rPr>
              <a:t>Estos cambios incluyen la adición del nuevo campo “Beneficiario” y el </a:t>
            </a:r>
            <a:r>
              <a:rPr lang="es-CO" sz="1400" dirty="0" err="1" smtClean="0">
                <a:solidFill>
                  <a:srgbClr val="002060"/>
                </a:solidFill>
              </a:rPr>
              <a:t>checkbox</a:t>
            </a:r>
            <a:r>
              <a:rPr lang="es-CO" sz="1400" dirty="0" smtClean="0">
                <a:solidFill>
                  <a:srgbClr val="002060"/>
                </a:solidFill>
              </a:rPr>
              <a:t> “Tercero Offshore”.</a:t>
            </a:r>
          </a:p>
        </p:txBody>
      </p:sp>
      <p:pic>
        <p:nvPicPr>
          <p:cNvPr id="14" name="Imagen 3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0469" y="1102465"/>
            <a:ext cx="2811971" cy="1462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Abrir llave"/>
          <p:cNvSpPr/>
          <p:nvPr/>
        </p:nvSpPr>
        <p:spPr>
          <a:xfrm>
            <a:off x="5148064" y="1183805"/>
            <a:ext cx="216024" cy="130909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15" name="14 CuadroTexto"/>
          <p:cNvSpPr txBox="1"/>
          <p:nvPr/>
        </p:nvSpPr>
        <p:spPr>
          <a:xfrm>
            <a:off x="107504" y="2708920"/>
            <a:ext cx="8952621" cy="307777"/>
          </a:xfrm>
          <a:prstGeom prst="rect">
            <a:avLst/>
          </a:prstGeom>
          <a:noFill/>
        </p:spPr>
        <p:txBody>
          <a:bodyPr wrap="square" rtlCol="0">
            <a:spAutoFit/>
          </a:bodyPr>
          <a:lstStyle/>
          <a:p>
            <a:pPr algn="ctr"/>
            <a:r>
              <a:rPr lang="es-CO" sz="1400" b="1" dirty="0" smtClean="0">
                <a:solidFill>
                  <a:srgbClr val="00B050"/>
                </a:solidFill>
                <a:effectLst>
                  <a:outerShdw blurRad="38100" dist="38100" dir="2700000" algn="tl">
                    <a:srgbClr val="000000">
                      <a:alpha val="43137"/>
                    </a:srgbClr>
                  </a:outerShdw>
                </a:effectLst>
              </a:rPr>
              <a:t>CAMBIOS DENTRO DEL API</a:t>
            </a:r>
            <a:endParaRPr lang="es-CO" sz="1400" b="1" dirty="0">
              <a:solidFill>
                <a:srgbClr val="00B050"/>
              </a:solidFill>
              <a:effectLst>
                <a:outerShdw blurRad="38100" dist="38100" dir="2700000" algn="tl">
                  <a:srgbClr val="000000">
                    <a:alpha val="43137"/>
                  </a:srgbClr>
                </a:outerShdw>
              </a:effectLst>
            </a:endParaRPr>
          </a:p>
        </p:txBody>
      </p:sp>
      <p:sp>
        <p:nvSpPr>
          <p:cNvPr id="16" name="15 CuadroTexto"/>
          <p:cNvSpPr txBox="1"/>
          <p:nvPr/>
        </p:nvSpPr>
        <p:spPr>
          <a:xfrm>
            <a:off x="144486" y="3124125"/>
            <a:ext cx="8747994" cy="1384995"/>
          </a:xfrm>
          <a:prstGeom prst="rect">
            <a:avLst/>
          </a:prstGeom>
          <a:noFill/>
        </p:spPr>
        <p:txBody>
          <a:bodyPr wrap="square" rtlCol="0">
            <a:spAutoFit/>
          </a:bodyPr>
          <a:lstStyle/>
          <a:p>
            <a:pPr algn="just"/>
            <a:r>
              <a:rPr lang="es-CO" sz="1400" dirty="0">
                <a:solidFill>
                  <a:srgbClr val="002060"/>
                </a:solidFill>
              </a:rPr>
              <a:t>Como requerimiento primordial para la actualización del DAPI se hace necesario instalar la versión 2.024 de la librería de funcionamiento, la cual se puede descargar en el </a:t>
            </a:r>
            <a:r>
              <a:rPr lang="es-CO" sz="1400" dirty="0" smtClean="0">
                <a:solidFill>
                  <a:srgbClr val="002060"/>
                </a:solidFill>
              </a:rPr>
              <a:t>siguiente link: </a:t>
            </a:r>
          </a:p>
          <a:p>
            <a:pPr algn="just"/>
            <a:endParaRPr lang="es-CO" sz="1400" dirty="0">
              <a:solidFill>
                <a:srgbClr val="002060"/>
              </a:solidFill>
            </a:endParaRPr>
          </a:p>
          <a:p>
            <a:pPr algn="just"/>
            <a:r>
              <a:rPr lang="es-CO" sz="1400" dirty="0" smtClean="0">
                <a:solidFill>
                  <a:srgbClr val="002060"/>
                </a:solidFill>
                <a:hlinkClick r:id="rId3"/>
              </a:rPr>
              <a:t>http</a:t>
            </a:r>
            <a:r>
              <a:rPr lang="es-CO" sz="1400" dirty="0">
                <a:solidFill>
                  <a:srgbClr val="002060"/>
                </a:solidFill>
                <a:hlinkClick r:id="rId3"/>
              </a:rPr>
              <a:t>://</a:t>
            </a:r>
            <a:r>
              <a:rPr lang="es-CO" sz="1400" dirty="0" smtClean="0">
                <a:solidFill>
                  <a:srgbClr val="002060"/>
                </a:solidFill>
                <a:hlinkClick r:id="rId3"/>
              </a:rPr>
              <a:t>www.set-fx.com/content/mercadocambiario/descargas/index.html</a:t>
            </a:r>
            <a:endParaRPr lang="es-CO" sz="1400" dirty="0" smtClean="0">
              <a:solidFill>
                <a:srgbClr val="002060"/>
              </a:solidFill>
            </a:endParaRPr>
          </a:p>
          <a:p>
            <a:pPr algn="just"/>
            <a:endParaRPr lang="es-CO" sz="1400" dirty="0">
              <a:solidFill>
                <a:srgbClr val="002060"/>
              </a:solidFill>
            </a:endParaRPr>
          </a:p>
          <a:p>
            <a:pPr marL="285750" indent="-285750" algn="just">
              <a:buFont typeface="Wingdings" panose="05000000000000000000" pitchFamily="2" charset="2"/>
              <a:buChar char="ü"/>
            </a:pPr>
            <a:r>
              <a:rPr lang="es-CO" sz="1400" dirty="0" smtClean="0">
                <a:solidFill>
                  <a:srgbClr val="002060"/>
                </a:solidFill>
              </a:rPr>
              <a:t>Campos para identificar el Beneficiario y Tercero Offshore (Residente):</a:t>
            </a:r>
            <a:endParaRPr lang="es-CO" sz="1400" dirty="0">
              <a:solidFill>
                <a:srgbClr val="002060"/>
              </a:solidFill>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763" y="4653136"/>
            <a:ext cx="8372475" cy="677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uadroTexto"/>
          <p:cNvSpPr txBox="1"/>
          <p:nvPr/>
        </p:nvSpPr>
        <p:spPr>
          <a:xfrm>
            <a:off x="139403" y="5589240"/>
            <a:ext cx="6376813" cy="738664"/>
          </a:xfrm>
          <a:prstGeom prst="rect">
            <a:avLst/>
          </a:prstGeom>
          <a:noFill/>
        </p:spPr>
        <p:txBody>
          <a:bodyPr wrap="square" rtlCol="0">
            <a:spAutoFit/>
          </a:bodyPr>
          <a:lstStyle/>
          <a:p>
            <a:pPr marL="342900" indent="-342900" algn="just">
              <a:buFont typeface="+mj-lt"/>
              <a:buAutoNum type="arabicPeriod"/>
            </a:pPr>
            <a:r>
              <a:rPr lang="es-CO" sz="1400" b="1" dirty="0" err="1">
                <a:solidFill>
                  <a:srgbClr val="002060"/>
                </a:solidFill>
              </a:rPr>
              <a:t>bandera_comitente_contraparte</a:t>
            </a:r>
            <a:r>
              <a:rPr lang="es-CO" sz="1400" b="1" dirty="0">
                <a:solidFill>
                  <a:srgbClr val="002060"/>
                </a:solidFill>
              </a:rPr>
              <a:t>: </a:t>
            </a:r>
            <a:r>
              <a:rPr lang="es-CO" sz="1400" dirty="0">
                <a:solidFill>
                  <a:srgbClr val="002060"/>
                </a:solidFill>
              </a:rPr>
              <a:t>Al marcar el </a:t>
            </a:r>
            <a:r>
              <a:rPr lang="es-CO" sz="1400" dirty="0" err="1">
                <a:solidFill>
                  <a:srgbClr val="002060"/>
                </a:solidFill>
              </a:rPr>
              <a:t>Checkbox</a:t>
            </a:r>
            <a:r>
              <a:rPr lang="es-CO" sz="1400" dirty="0">
                <a:solidFill>
                  <a:srgbClr val="002060"/>
                </a:solidFill>
              </a:rPr>
              <a:t> “Beneficiario” en la pantalla de registro de operaciones, en el mensaje “</a:t>
            </a:r>
            <a:r>
              <a:rPr lang="es-CO" sz="1400" dirty="0" err="1">
                <a:solidFill>
                  <a:srgbClr val="002060"/>
                </a:solidFill>
              </a:rPr>
              <a:t>orden_transaccion</a:t>
            </a:r>
            <a:r>
              <a:rPr lang="es-CO" sz="1400" dirty="0">
                <a:solidFill>
                  <a:srgbClr val="002060"/>
                </a:solidFill>
              </a:rPr>
              <a:t>”, viaja una letra “S” indicando que existe un beneficiario u ordenante</a:t>
            </a:r>
            <a:r>
              <a:rPr lang="es-CO" sz="1400" dirty="0" smtClean="0">
                <a:solidFill>
                  <a:srgbClr val="002060"/>
                </a:solidFill>
              </a:rPr>
              <a:t>.</a:t>
            </a:r>
            <a:endParaRPr lang="es-CO" sz="1400" dirty="0">
              <a:solidFill>
                <a:srgbClr val="002060"/>
              </a:solidFill>
            </a:endParaRPr>
          </a:p>
        </p:txBody>
      </p:sp>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248" y="5679529"/>
            <a:ext cx="1724025"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30212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89316" y="266599"/>
            <a:ext cx="8117265" cy="525835"/>
          </a:xfrm>
          <a:prstGeom prst="roundRect">
            <a:avLst>
              <a:gd name="adj" fmla="val 10368"/>
            </a:avLst>
          </a:prstGeom>
          <a:solidFill>
            <a:schemeClr val="bg1"/>
          </a:solidFill>
        </p:spPr>
        <p:style>
          <a:lnRef idx="0">
            <a:schemeClr val="accent1"/>
          </a:lnRef>
          <a:fillRef idx="3">
            <a:schemeClr val="accent1"/>
          </a:fillRef>
          <a:effectRef idx="3">
            <a:schemeClr val="accent1"/>
          </a:effectRef>
          <a:fontRef idx="minor">
            <a:schemeClr val="lt1"/>
          </a:fontRef>
        </p:style>
        <p:txBody>
          <a:bodyPr>
            <a:spAutoFit/>
          </a:bodyPr>
          <a:lstStyle/>
          <a:p>
            <a:pPr marL="342900" indent="-342900" algn="ctr" eaLnBrk="0" hangingPunct="0">
              <a:lnSpc>
                <a:spcPct val="150000"/>
              </a:lnSpc>
            </a:pPr>
            <a:r>
              <a:rPr lang="es-CO"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BENEFICIARIO Y TERCERO OFFSHORE</a:t>
            </a:r>
            <a:endParaRPr lang="es-CO"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10 CuadroTexto"/>
          <p:cNvSpPr txBox="1"/>
          <p:nvPr/>
        </p:nvSpPr>
        <p:spPr>
          <a:xfrm>
            <a:off x="177553" y="990459"/>
            <a:ext cx="8437781" cy="307777"/>
          </a:xfrm>
          <a:prstGeom prst="rect">
            <a:avLst/>
          </a:prstGeom>
          <a:noFill/>
        </p:spPr>
        <p:txBody>
          <a:bodyPr wrap="square" rtlCol="0">
            <a:spAutoFit/>
          </a:bodyPr>
          <a:lstStyle/>
          <a:p>
            <a:pPr marL="342900" indent="-342900" algn="just">
              <a:buFont typeface="+mj-lt"/>
              <a:buAutoNum type="arabicPeriod" startAt="2"/>
            </a:pPr>
            <a:r>
              <a:rPr lang="es-CO" sz="1400" dirty="0" err="1">
                <a:solidFill>
                  <a:srgbClr val="002060"/>
                </a:solidFill>
              </a:rPr>
              <a:t>tipo_id_comitente_contraparte</a:t>
            </a:r>
            <a:r>
              <a:rPr lang="es-CO" sz="1400" dirty="0">
                <a:solidFill>
                  <a:srgbClr val="002060"/>
                </a:solidFill>
              </a:rPr>
              <a:t>: Este campo identifica el tipo de ID del beneficiario </a:t>
            </a:r>
            <a:r>
              <a:rPr lang="es-CO" sz="1400" dirty="0" smtClean="0">
                <a:solidFill>
                  <a:srgbClr val="002060"/>
                </a:solidFill>
              </a:rPr>
              <a:t>según el </a:t>
            </a:r>
            <a:r>
              <a:rPr lang="es-CO" sz="1400" dirty="0">
                <a:solidFill>
                  <a:srgbClr val="002060"/>
                </a:solidFill>
              </a:rPr>
              <a:t>siguiente listado:</a:t>
            </a:r>
          </a:p>
        </p:txBody>
      </p:sp>
      <p:graphicFrame>
        <p:nvGraphicFramePr>
          <p:cNvPr id="12" name="11 Tabla"/>
          <p:cNvGraphicFramePr>
            <a:graphicFrameLocks noGrp="1"/>
          </p:cNvGraphicFramePr>
          <p:nvPr>
            <p:extLst>
              <p:ext uri="{D42A27DB-BD31-4B8C-83A1-F6EECF244321}">
                <p14:modId xmlns:p14="http://schemas.microsoft.com/office/powerpoint/2010/main" val="3055136458"/>
              </p:ext>
            </p:extLst>
          </p:nvPr>
        </p:nvGraphicFramePr>
        <p:xfrm>
          <a:off x="1691680" y="1700808"/>
          <a:ext cx="5760640" cy="3657600"/>
        </p:xfrm>
        <a:graphic>
          <a:graphicData uri="http://schemas.openxmlformats.org/drawingml/2006/table">
            <a:tbl>
              <a:tblPr firstRow="1" bandRow="1">
                <a:tableStyleId>{5C22544A-7EE6-4342-B048-85BDC9FD1C3A}</a:tableStyleId>
              </a:tblPr>
              <a:tblGrid>
                <a:gridCol w="3388611"/>
                <a:gridCol w="2372029"/>
              </a:tblGrid>
              <a:tr h="233581">
                <a:tc>
                  <a:txBody>
                    <a:bodyPr/>
                    <a:lstStyle/>
                    <a:p>
                      <a:pPr algn="ctr"/>
                      <a:r>
                        <a:rPr lang="es-CO" sz="1400" dirty="0" smtClean="0"/>
                        <a:t>TIPO</a:t>
                      </a:r>
                      <a:r>
                        <a:rPr lang="es-CO" sz="1400" baseline="0" dirty="0" smtClean="0"/>
                        <a:t> ID</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s-CO" sz="1400" dirty="0" smtClean="0"/>
                        <a:t>IDENTIFICACIÓN API</a:t>
                      </a:r>
                      <a:endParaRPr lang="es-CO"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r>
              <a:tr h="233581">
                <a:tc>
                  <a:txBody>
                    <a:bodyPr/>
                    <a:lstStyle/>
                    <a:p>
                      <a:pPr lvl="0" algn="just"/>
                      <a:r>
                        <a:rPr lang="es-CO" sz="1400" dirty="0" smtClean="0">
                          <a:solidFill>
                            <a:srgbClr val="002060"/>
                          </a:solidFill>
                        </a:rPr>
                        <a:t>Cédula</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C</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dirty="0" smtClean="0">
                          <a:solidFill>
                            <a:srgbClr val="002060"/>
                          </a:solidFill>
                        </a:rPr>
                        <a:t>Cédula nueva</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D</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dirty="0" smtClean="0">
                          <a:solidFill>
                            <a:srgbClr val="002060"/>
                          </a:solidFill>
                        </a:rPr>
                        <a:t>NIT Entidades</a:t>
                      </a:r>
                      <a:endParaRPr lang="es-CO" sz="140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dirty="0" smtClean="0">
                          <a:solidFill>
                            <a:srgbClr val="002060"/>
                          </a:solidFill>
                        </a:rPr>
                        <a:t>N</a:t>
                      </a:r>
                      <a:endParaRPr lang="es-CO" sz="140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b="1" dirty="0" smtClean="0">
                          <a:solidFill>
                            <a:srgbClr val="002060"/>
                          </a:solidFill>
                        </a:rPr>
                        <a:t>NIT Entidad</a:t>
                      </a:r>
                      <a:r>
                        <a:rPr lang="es-CO" sz="1400" b="1" baseline="0" dirty="0" smtClean="0">
                          <a:solidFill>
                            <a:srgbClr val="002060"/>
                          </a:solidFill>
                        </a:rPr>
                        <a:t> Vigilada TRM </a:t>
                      </a:r>
                      <a:endParaRPr lang="es-CO" sz="1400" b="1"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b="1" dirty="0" smtClean="0">
                          <a:solidFill>
                            <a:srgbClr val="002060"/>
                          </a:solidFill>
                        </a:rPr>
                        <a:t>N</a:t>
                      </a:r>
                      <a:endParaRPr lang="es-CO" sz="1400" b="1"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b="0" dirty="0" smtClean="0">
                          <a:solidFill>
                            <a:srgbClr val="002060"/>
                          </a:solidFill>
                        </a:rPr>
                        <a:t>Pasaporte</a:t>
                      </a:r>
                      <a:endParaRPr lang="es-CO" sz="1400" b="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b="0" dirty="0" smtClean="0">
                          <a:solidFill>
                            <a:srgbClr val="002060"/>
                          </a:solidFill>
                        </a:rPr>
                        <a:t>P</a:t>
                      </a:r>
                      <a:endParaRPr lang="es-CO" sz="1400" b="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b="0" dirty="0" smtClean="0">
                          <a:solidFill>
                            <a:srgbClr val="002060"/>
                          </a:solidFill>
                        </a:rPr>
                        <a:t>Tarjeta de identidad</a:t>
                      </a:r>
                      <a:endParaRPr lang="es-CO" sz="1400" b="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b="0" dirty="0" smtClean="0">
                          <a:solidFill>
                            <a:srgbClr val="002060"/>
                          </a:solidFill>
                        </a:rPr>
                        <a:t>T</a:t>
                      </a:r>
                      <a:endParaRPr lang="es-CO" sz="1400" b="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b="0" dirty="0" smtClean="0">
                          <a:solidFill>
                            <a:srgbClr val="002060"/>
                          </a:solidFill>
                        </a:rPr>
                        <a:t>Tarjeta de identidad nueva</a:t>
                      </a:r>
                      <a:endParaRPr lang="es-CO" sz="1400" b="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b="0" dirty="0" smtClean="0">
                          <a:solidFill>
                            <a:srgbClr val="002060"/>
                          </a:solidFill>
                        </a:rPr>
                        <a:t>I</a:t>
                      </a:r>
                      <a:endParaRPr lang="es-CO" sz="1400" b="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b="0" dirty="0" smtClean="0">
                          <a:solidFill>
                            <a:srgbClr val="002060"/>
                          </a:solidFill>
                        </a:rPr>
                        <a:t>Cédula de extranjero</a:t>
                      </a:r>
                      <a:endParaRPr lang="es-CO" sz="1400" b="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b="0" dirty="0" smtClean="0">
                          <a:solidFill>
                            <a:srgbClr val="002060"/>
                          </a:solidFill>
                        </a:rPr>
                        <a:t>E</a:t>
                      </a:r>
                      <a:endParaRPr lang="es-CO" sz="1400" b="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b="0" dirty="0" smtClean="0">
                          <a:solidFill>
                            <a:srgbClr val="002060"/>
                          </a:solidFill>
                        </a:rPr>
                        <a:t>Registro Civil</a:t>
                      </a:r>
                      <a:endParaRPr lang="es-CO" sz="1400" b="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b="0" dirty="0" smtClean="0">
                          <a:solidFill>
                            <a:srgbClr val="002060"/>
                          </a:solidFill>
                        </a:rPr>
                        <a:t>R</a:t>
                      </a:r>
                      <a:endParaRPr lang="es-CO" sz="1400" b="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b="0" dirty="0" err="1" smtClean="0">
                          <a:solidFill>
                            <a:srgbClr val="002060"/>
                          </a:solidFill>
                        </a:rPr>
                        <a:t>Enpresas</a:t>
                      </a:r>
                      <a:r>
                        <a:rPr lang="es-CO" sz="1400" b="0" baseline="0" dirty="0" smtClean="0">
                          <a:solidFill>
                            <a:srgbClr val="002060"/>
                          </a:solidFill>
                        </a:rPr>
                        <a:t> del exterior</a:t>
                      </a:r>
                      <a:endParaRPr lang="es-CO" sz="1400" b="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b="0" dirty="0" smtClean="0">
                          <a:solidFill>
                            <a:srgbClr val="002060"/>
                          </a:solidFill>
                        </a:rPr>
                        <a:t>X</a:t>
                      </a:r>
                      <a:endParaRPr lang="es-CO" sz="1400" b="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3581">
                <a:tc>
                  <a:txBody>
                    <a:bodyPr/>
                    <a:lstStyle/>
                    <a:p>
                      <a:pPr algn="just"/>
                      <a:r>
                        <a:rPr lang="es-CO" sz="1400" b="0" dirty="0" smtClean="0">
                          <a:solidFill>
                            <a:srgbClr val="002060"/>
                          </a:solidFill>
                        </a:rPr>
                        <a:t>Código Swift</a:t>
                      </a:r>
                      <a:endParaRPr lang="es-CO" sz="1400" b="0" dirty="0">
                        <a:solidFill>
                          <a:srgbClr val="002060"/>
                        </a:solidFill>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CO" sz="1400" b="0" dirty="0" smtClean="0">
                          <a:solidFill>
                            <a:srgbClr val="002060"/>
                          </a:solidFill>
                        </a:rPr>
                        <a:t>S</a:t>
                      </a:r>
                      <a:endParaRPr lang="es-CO" sz="1400" b="0" dirty="0">
                        <a:solidFill>
                          <a:srgbClr val="002060"/>
                        </a:solidFill>
                      </a:endParaRPr>
                    </a:p>
                  </a:txBody>
                  <a:tcPr marL="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3" name="12 Rectángulo"/>
          <p:cNvSpPr/>
          <p:nvPr/>
        </p:nvSpPr>
        <p:spPr>
          <a:xfrm>
            <a:off x="1619672" y="2868711"/>
            <a:ext cx="59046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168879" y="5713511"/>
            <a:ext cx="8446455" cy="307777"/>
          </a:xfrm>
          <a:prstGeom prst="rect">
            <a:avLst/>
          </a:prstGeom>
          <a:noFill/>
        </p:spPr>
        <p:txBody>
          <a:bodyPr wrap="square" rtlCol="0">
            <a:spAutoFit/>
          </a:bodyPr>
          <a:lstStyle/>
          <a:p>
            <a:pPr marL="342900" indent="-342900" algn="just">
              <a:buFont typeface="+mj-lt"/>
              <a:buAutoNum type="arabicPeriod" startAt="3"/>
            </a:pPr>
            <a:r>
              <a:rPr lang="es-CO" sz="1400" dirty="0" err="1" smtClean="0">
                <a:solidFill>
                  <a:srgbClr val="002060"/>
                </a:solidFill>
              </a:rPr>
              <a:t>id_comitente_contraparte</a:t>
            </a:r>
            <a:r>
              <a:rPr lang="es-CO" sz="1400" dirty="0">
                <a:solidFill>
                  <a:srgbClr val="002060"/>
                </a:solidFill>
              </a:rPr>
              <a:t>: Número de identificación del Beneficiario u Ordenante (15 caracteres). </a:t>
            </a:r>
          </a:p>
        </p:txBody>
      </p:sp>
    </p:spTree>
    <p:extLst>
      <p:ext uri="{BB962C8B-B14F-4D97-AF65-F5344CB8AC3E}">
        <p14:creationId xmlns:p14="http://schemas.microsoft.com/office/powerpoint/2010/main" val="104947766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1102</TotalTime>
  <Words>1422</Words>
  <Application>Microsoft Office PowerPoint</Application>
  <PresentationFormat>Presentación en pantalla (4:3)</PresentationFormat>
  <Paragraphs>230</Paragraphs>
  <Slides>17</Slides>
  <Notes>6</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17</vt:i4>
      </vt:variant>
    </vt:vector>
  </HeadingPairs>
  <TitlesOfParts>
    <vt:vector size="19" baseType="lpstr">
      <vt:lpstr>Tema de Office</vt:lpstr>
      <vt:lpstr>Hoja de cálculo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David Benavides</dc:creator>
  <cp:lastModifiedBy>Juan David Benavides</cp:lastModifiedBy>
  <cp:revision>138</cp:revision>
  <cp:lastPrinted>2017-08-17T15:08:42Z</cp:lastPrinted>
  <dcterms:created xsi:type="dcterms:W3CDTF">2017-08-11T13:19:29Z</dcterms:created>
  <dcterms:modified xsi:type="dcterms:W3CDTF">2018-11-07T14:19:00Z</dcterms:modified>
</cp:coreProperties>
</file>